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41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x="18288000" cy="10287000"/>
  <p:notesSz cx="6858000" cy="9144000"/>
  <p:embeddedFontLst>
    <p:embeddedFont>
      <p:font typeface="Poppins Bold" charset="1" panose="00000800000000000000"/>
      <p:regular r:id="rId36"/>
    </p:embeddedFont>
    <p:embeddedFont>
      <p:font typeface="TT Fors" charset="1" panose="020B0003030001020000"/>
      <p:regular r:id="rId37"/>
    </p:embeddedFont>
    <p:embeddedFont>
      <p:font typeface="TT Fors Bold" charset="1" panose="020B0003030001020000"/>
      <p:regular r:id="rId38"/>
    </p:embeddedFont>
    <p:embeddedFont>
      <p:font typeface="Fira Code" charset="1" panose="020B0809050000020004"/>
      <p:regular r:id="rId39"/>
    </p:embeddedFont>
    <p:embeddedFont>
      <p:font typeface="Canva Sans Bold" charset="1" panose="020B0803030501040103"/>
      <p:regular r:id="rId40"/>
    </p:embeddedFont>
    <p:embeddedFont>
      <p:font typeface="Open Sauce" charset="1" panose="00000500000000000000"/>
      <p:regular r:id="rId44"/>
    </p:embeddedFont>
    <p:embeddedFont>
      <p:font typeface="Open Sauce Bold" charset="1" panose="00000800000000000000"/>
      <p:regular r:id="rId45"/>
    </p:embeddedFont>
    <p:embeddedFont>
      <p:font typeface="Poppins" charset="1" panose="00000500000000000000"/>
      <p:regular r:id="rId46"/>
    </p:embeddedFont>
    <p:embeddedFont>
      <p:font typeface="Canva Sans" charset="1" panose="020B0503030501040103"/>
      <p:regular r:id="rId49"/>
    </p:embeddedFont>
    <p:embeddedFont>
      <p:font typeface="TT Fors Italics" charset="1" panose="020B0003030001020000"/>
      <p:regular r:id="rId5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notesMasters/notesMaster1.xml" Type="http://schemas.openxmlformats.org/officeDocument/2006/relationships/notesMaster"/><Relationship Id="rId42" Target="theme/theme2.xml" Type="http://schemas.openxmlformats.org/officeDocument/2006/relationships/theme"/><Relationship Id="rId43" Target="notesSlides/notesSlide1.xml" Type="http://schemas.openxmlformats.org/officeDocument/2006/relationships/notesSlide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notesSlides/notesSlide2.xml" Type="http://schemas.openxmlformats.org/officeDocument/2006/relationships/notesSlide"/><Relationship Id="rId48" Target="notesSlides/notesSlide3.xml" Type="http://schemas.openxmlformats.org/officeDocument/2006/relationships/notesSlide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1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2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Accuracy</a:t>
            </a:r>
          </a:p>
          <a:p>
            <a:r>
              <a:rPr lang="en-US"/>
              <a:t>How often the model is right overall.</a:t>
            </a:r>
          </a:p>
          <a:p>
            <a:r>
              <a:rPr lang="en-US"/>
              <a:t>Example: If it checks 100 websites and gets 98 correct, that’s 98% accuracy.</a:t>
            </a:r>
          </a:p>
          <a:p>
            <a:r>
              <a:rPr lang="en-US"/>
              <a:t/>
            </a:r>
          </a:p>
          <a:p>
            <a:r>
              <a:rPr lang="en-US"/>
              <a:t>🎯 Precision</a:t>
            </a:r>
          </a:p>
          <a:p>
            <a:r>
              <a:rPr lang="en-US"/>
              <a:t>When the model says “phishing,” how often is it actually phishing?</a:t>
            </a:r>
          </a:p>
          <a:p>
            <a:r>
              <a:rPr lang="en-US"/>
              <a:t>High precision = few false alarms (legit sites wrongly flagged).</a:t>
            </a:r>
          </a:p>
          <a:p>
            <a:r>
              <a:rPr lang="en-US"/>
              <a:t/>
            </a:r>
          </a:p>
          <a:p>
            <a:r>
              <a:rPr lang="en-US"/>
              <a:t>🔍 Recall</a:t>
            </a:r>
          </a:p>
          <a:p>
            <a:r>
              <a:rPr lang="en-US"/>
              <a:t>Out of all actual phishing sites, how many did the model catch?</a:t>
            </a:r>
          </a:p>
          <a:p>
            <a:r>
              <a:rPr lang="en-US"/>
              <a:t>High recall = few phishing sites are missed.</a:t>
            </a:r>
          </a:p>
          <a:p>
            <a:r>
              <a:rPr lang="en-US"/>
              <a:t/>
            </a:r>
          </a:p>
          <a:p>
            <a:r>
              <a:rPr lang="en-US"/>
              <a:t>⚖️ F1 Score</a:t>
            </a:r>
          </a:p>
          <a:p>
            <a:r>
              <a:rPr lang="en-US"/>
              <a:t>A balance between precision and recall.</a:t>
            </a:r>
          </a:p>
          <a:p>
            <a:r>
              <a:rPr lang="en-US"/>
              <a:t>Useful when you want both: catch phishing sites and avoid false alarms.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XGBoost (Extreme Gradient Boosting) is an implementation of gradient boosting, which is a type of machine learning algorithm that builds a model by combining multiple decision trees in a sequential manner.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✅ colsample_bytree = 0.6 → Uses 60% of features per tree for better generalization.</a:t>
            </a:r>
          </a:p>
          <a:p>
            <a:r>
              <a:rPr lang="en-US"/>
              <a:t>✅ learning_rate = 0.1 → A moderate pace for stable learning.</a:t>
            </a:r>
          </a:p>
          <a:p>
            <a:r>
              <a:rPr lang="en-US"/>
              <a:t>✅ max_depth = 10 → Captures complex patterns without excessive overfitting.</a:t>
            </a:r>
          </a:p>
          <a:p>
            <a:r>
              <a:rPr lang="en-US"/>
              <a:t>✅ n_estimators = 200 → More boosting rounds improved accuracy.</a:t>
            </a:r>
          </a:p>
          <a:p>
            <a:r>
              <a:rPr lang="en-US"/>
              <a:t>✅ subsample = 0.8 → Uses 80% of data per tree for a balanced approach.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The slight drop in accuracy (from 98.7% to 96.6%) is a reasonable trade-off for improved real-world usability, efficiency, and adaptability. If the goal is to detect phishing across a variety of websites where some features may be missing, the second model is likely more practical and reliable in usage.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6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Relationship Id="rId5" Target="../media/image14.png" Type="http://schemas.openxmlformats.org/officeDocument/2006/relationships/image"/><Relationship Id="rId6" Target="../media/image15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2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585686" y="3196235"/>
            <a:ext cx="12063510" cy="12124130"/>
          </a:xfrm>
          <a:custGeom>
            <a:avLst/>
            <a:gdLst/>
            <a:ahLst/>
            <a:cxnLst/>
            <a:rect r="r" b="b" t="t" l="l"/>
            <a:pathLst>
              <a:path h="12124130" w="12063510">
                <a:moveTo>
                  <a:pt x="0" y="0"/>
                </a:moveTo>
                <a:lnTo>
                  <a:pt x="12063510" y="0"/>
                </a:lnTo>
                <a:lnTo>
                  <a:pt x="12063510" y="12124130"/>
                </a:lnTo>
                <a:lnTo>
                  <a:pt x="0" y="121241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524260" y="-3593470"/>
            <a:ext cx="12063510" cy="12124130"/>
          </a:xfrm>
          <a:custGeom>
            <a:avLst/>
            <a:gdLst/>
            <a:ahLst/>
            <a:cxnLst/>
            <a:rect r="r" b="b" t="t" l="l"/>
            <a:pathLst>
              <a:path h="12124130" w="12063510">
                <a:moveTo>
                  <a:pt x="0" y="0"/>
                </a:moveTo>
                <a:lnTo>
                  <a:pt x="12063510" y="0"/>
                </a:lnTo>
                <a:lnTo>
                  <a:pt x="12063510" y="12124130"/>
                </a:lnTo>
                <a:lnTo>
                  <a:pt x="0" y="121241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5311090">
            <a:off x="-3524141" y="525304"/>
            <a:ext cx="11330718" cy="9829398"/>
          </a:xfrm>
          <a:custGeom>
            <a:avLst/>
            <a:gdLst/>
            <a:ahLst/>
            <a:cxnLst/>
            <a:rect r="r" b="b" t="t" l="l"/>
            <a:pathLst>
              <a:path h="9829398" w="11330718">
                <a:moveTo>
                  <a:pt x="0" y="0"/>
                </a:moveTo>
                <a:lnTo>
                  <a:pt x="11330718" y="0"/>
                </a:lnTo>
                <a:lnTo>
                  <a:pt x="11330718" y="9829398"/>
                </a:lnTo>
                <a:lnTo>
                  <a:pt x="0" y="98293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532906" y="6371548"/>
            <a:ext cx="9452788" cy="8708381"/>
          </a:xfrm>
          <a:custGeom>
            <a:avLst/>
            <a:gdLst/>
            <a:ahLst/>
            <a:cxnLst/>
            <a:rect r="r" b="b" t="t" l="l"/>
            <a:pathLst>
              <a:path h="8708381" w="9452788">
                <a:moveTo>
                  <a:pt x="0" y="0"/>
                </a:moveTo>
                <a:lnTo>
                  <a:pt x="9452788" y="0"/>
                </a:lnTo>
                <a:lnTo>
                  <a:pt x="9452788" y="8708381"/>
                </a:lnTo>
                <a:lnTo>
                  <a:pt x="0" y="87083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2709340" y="4161728"/>
            <a:ext cx="981772" cy="981772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E3893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82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7423715" y="2309967"/>
            <a:ext cx="9835585" cy="2582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59"/>
              </a:lnSpc>
            </a:pPr>
            <a:r>
              <a:rPr lang="en-US" sz="8285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PHISHING WEBSITE DETECTION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423715" y="5363803"/>
            <a:ext cx="9835585" cy="712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</a:pPr>
            <a:r>
              <a:rPr lang="en-US" sz="420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Using Machine Learning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423715" y="7019700"/>
            <a:ext cx="4419565" cy="530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30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Leila, Lidzy, and Zuleyka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3258288" y="-3624070"/>
            <a:ext cx="14963669" cy="15038863"/>
          </a:xfrm>
          <a:custGeom>
            <a:avLst/>
            <a:gdLst/>
            <a:ahLst/>
            <a:cxnLst/>
            <a:rect r="r" b="b" t="t" l="l"/>
            <a:pathLst>
              <a:path h="15038863" w="14963669">
                <a:moveTo>
                  <a:pt x="0" y="15038863"/>
                </a:moveTo>
                <a:lnTo>
                  <a:pt x="14963669" y="15038863"/>
                </a:lnTo>
                <a:lnTo>
                  <a:pt x="14963669" y="0"/>
                </a:lnTo>
                <a:lnTo>
                  <a:pt x="0" y="0"/>
                </a:lnTo>
                <a:lnTo>
                  <a:pt x="0" y="15038863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861168" y="1028700"/>
            <a:ext cx="14565664" cy="8229600"/>
          </a:xfrm>
          <a:custGeom>
            <a:avLst/>
            <a:gdLst/>
            <a:ahLst/>
            <a:cxnLst/>
            <a:rect r="r" b="b" t="t" l="l"/>
            <a:pathLst>
              <a:path h="8229600" w="14565664">
                <a:moveTo>
                  <a:pt x="0" y="0"/>
                </a:moveTo>
                <a:lnTo>
                  <a:pt x="14565664" y="0"/>
                </a:lnTo>
                <a:lnTo>
                  <a:pt x="1456566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2910612" y="7407101"/>
            <a:ext cx="13516220" cy="1114798"/>
            <a:chOff x="0" y="0"/>
            <a:chExt cx="3559828" cy="29360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559828" cy="293609"/>
            </a:xfrm>
            <a:custGeom>
              <a:avLst/>
              <a:gdLst/>
              <a:ahLst/>
              <a:cxnLst/>
              <a:rect r="r" b="b" t="t" l="l"/>
              <a:pathLst>
                <a:path h="293609" w="3559828">
                  <a:moveTo>
                    <a:pt x="0" y="0"/>
                  </a:moveTo>
                  <a:lnTo>
                    <a:pt x="3559828" y="0"/>
                  </a:lnTo>
                  <a:lnTo>
                    <a:pt x="3559828" y="293609"/>
                  </a:lnTo>
                  <a:lnTo>
                    <a:pt x="0" y="2936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F43FC1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559828" cy="3317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3028946" y="1721604"/>
            <a:ext cx="3397886" cy="491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5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94%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377290" y="2736158"/>
            <a:ext cx="3397886" cy="491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5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97%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549284" y="3751663"/>
            <a:ext cx="3397886" cy="491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5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98%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153041" y="4651870"/>
            <a:ext cx="3397886" cy="491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5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95%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549284" y="5667375"/>
            <a:ext cx="3397886" cy="491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5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98%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549284" y="6682880"/>
            <a:ext cx="3397886" cy="491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5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98%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549284" y="7698385"/>
            <a:ext cx="3397886" cy="491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5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99%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4699192" y="-5310394"/>
            <a:ext cx="17284718" cy="17371576"/>
          </a:xfrm>
          <a:custGeom>
            <a:avLst/>
            <a:gdLst/>
            <a:ahLst/>
            <a:cxnLst/>
            <a:rect r="r" b="b" t="t" l="l"/>
            <a:pathLst>
              <a:path h="17371576" w="17284718">
                <a:moveTo>
                  <a:pt x="0" y="17371576"/>
                </a:moveTo>
                <a:lnTo>
                  <a:pt x="17284718" y="17371576"/>
                </a:lnTo>
                <a:lnTo>
                  <a:pt x="17284718" y="0"/>
                </a:lnTo>
                <a:lnTo>
                  <a:pt x="0" y="0"/>
                </a:lnTo>
                <a:lnTo>
                  <a:pt x="0" y="17371576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625761" y="-3079804"/>
            <a:ext cx="9452788" cy="8708381"/>
          </a:xfrm>
          <a:custGeom>
            <a:avLst/>
            <a:gdLst/>
            <a:ahLst/>
            <a:cxnLst/>
            <a:rect r="r" b="b" t="t" l="l"/>
            <a:pathLst>
              <a:path h="8708381" w="9452788">
                <a:moveTo>
                  <a:pt x="0" y="0"/>
                </a:moveTo>
                <a:lnTo>
                  <a:pt x="9452788" y="0"/>
                </a:lnTo>
                <a:lnTo>
                  <a:pt x="9452788" y="8708380"/>
                </a:lnTo>
                <a:lnTo>
                  <a:pt x="0" y="87083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1028700" y="5891801"/>
          <a:ext cx="3463231" cy="3005454"/>
        </p:xfrm>
        <a:graphic>
          <a:graphicData uri="http://schemas.openxmlformats.org/drawingml/2006/table">
            <a:tbl>
              <a:tblPr/>
              <a:tblGrid>
                <a:gridCol w="1491991"/>
                <a:gridCol w="1453185"/>
              </a:tblGrid>
              <a:tr h="150272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039"/>
                        </a:lnSpc>
                        <a:defRPr/>
                      </a:pPr>
                      <a:r>
                        <a:rPr lang="en-US" sz="3599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1441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039"/>
                        </a:lnSpc>
                        <a:defRPr/>
                      </a:pPr>
                      <a:r>
                        <a:rPr lang="en-US" sz="3599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22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272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039"/>
                        </a:lnSpc>
                        <a:defRPr/>
                      </a:pPr>
                      <a:r>
                        <a:rPr lang="en-US" sz="3599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17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039"/>
                        </a:lnSpc>
                        <a:defRPr/>
                      </a:pPr>
                      <a:r>
                        <a:rPr lang="en-US" sz="3599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1520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6" id="6"/>
          <p:cNvGrpSpPr/>
          <p:nvPr/>
        </p:nvGrpSpPr>
        <p:grpSpPr>
          <a:xfrm rot="0">
            <a:off x="1028700" y="5891801"/>
            <a:ext cx="1731616" cy="1502727"/>
            <a:chOff x="0" y="0"/>
            <a:chExt cx="456063" cy="3957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56063" cy="395780"/>
            </a:xfrm>
            <a:custGeom>
              <a:avLst/>
              <a:gdLst/>
              <a:ahLst/>
              <a:cxnLst/>
              <a:rect r="r" b="b" t="t" l="l"/>
              <a:pathLst>
                <a:path h="395780" w="456063">
                  <a:moveTo>
                    <a:pt x="0" y="0"/>
                  </a:moveTo>
                  <a:lnTo>
                    <a:pt x="456063" y="0"/>
                  </a:lnTo>
                  <a:lnTo>
                    <a:pt x="456063" y="395780"/>
                  </a:lnTo>
                  <a:lnTo>
                    <a:pt x="0" y="39578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F43FC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456063" cy="433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952199" y="5084420"/>
            <a:ext cx="3762511" cy="583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86"/>
              </a:lnSpc>
              <a:spcBef>
                <a:spcPct val="0"/>
              </a:spcBef>
            </a:pPr>
            <a:r>
              <a:rPr lang="en-US" b="true" sz="3275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Confusion Matrix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17129" y="373517"/>
            <a:ext cx="7266224" cy="2084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72"/>
              </a:lnSpc>
            </a:pPr>
            <a:r>
              <a:rPr lang="en-US" sz="66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XGBoost Model Results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17129" y="2589752"/>
            <a:ext cx="3053507" cy="2067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2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Accuracy: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98.7%</a:t>
            </a:r>
          </a:p>
          <a:p>
            <a:pPr algn="l">
              <a:lnSpc>
                <a:spcPts val="4142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Precision: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98.6%</a:t>
            </a:r>
          </a:p>
          <a:p>
            <a:pPr algn="l">
              <a:lnSpc>
                <a:spcPts val="4142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Recall: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98.9%</a:t>
            </a:r>
          </a:p>
          <a:p>
            <a:pPr algn="l">
              <a:lnSpc>
                <a:spcPts val="4142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F1 Score: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98.7%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208298" y="6282410"/>
            <a:ext cx="7301498" cy="583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86"/>
              </a:lnSpc>
              <a:spcBef>
                <a:spcPct val="0"/>
              </a:spcBef>
            </a:pPr>
            <a:r>
              <a:rPr lang="en-US" b="true" sz="3275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Why is the Accuracy so High?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208298" y="7037172"/>
            <a:ext cx="9011555" cy="2360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b="true" sz="2700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Strong Feature Set:</a:t>
            </a:r>
            <a:r>
              <a:rPr lang="en-US" sz="270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We have access to a lot of features, enough to provide accurate classification.</a:t>
            </a:r>
          </a:p>
          <a:p>
            <a:pPr algn="l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b="true" sz="2700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Balanced Precision &amp; Recall:</a:t>
            </a:r>
            <a:r>
              <a:rPr lang="en-US" sz="270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Suggests the model is not just good at detecting phishing sites but also at minimizing incorrect classifications.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2760316" y="7394528"/>
            <a:ext cx="1731616" cy="1502727"/>
            <a:chOff x="0" y="0"/>
            <a:chExt cx="456063" cy="39578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56063" cy="395780"/>
            </a:xfrm>
            <a:custGeom>
              <a:avLst/>
              <a:gdLst/>
              <a:ahLst/>
              <a:cxnLst/>
              <a:rect r="r" b="b" t="t" l="l"/>
              <a:pathLst>
                <a:path h="395780" w="456063">
                  <a:moveTo>
                    <a:pt x="0" y="0"/>
                  </a:moveTo>
                  <a:lnTo>
                    <a:pt x="456063" y="0"/>
                  </a:lnTo>
                  <a:lnTo>
                    <a:pt x="456063" y="395780"/>
                  </a:lnTo>
                  <a:lnTo>
                    <a:pt x="0" y="39578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F43FC1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456063" cy="433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-10800000">
            <a:off x="4699192" y="6131017"/>
            <a:ext cx="1085605" cy="2527023"/>
            <a:chOff x="0" y="0"/>
            <a:chExt cx="1447473" cy="3369364"/>
          </a:xfrm>
        </p:grpSpPr>
        <p:sp>
          <p:nvSpPr>
            <p:cNvPr name="TextBox 18" id="18"/>
            <p:cNvSpPr txBox="true"/>
            <p:nvPr/>
          </p:nvSpPr>
          <p:spPr>
            <a:xfrm rot="-5400000">
              <a:off x="-479359" y="1404394"/>
              <a:ext cx="1391577" cy="5662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Actual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-5400000">
              <a:off x="468580" y="2390472"/>
              <a:ext cx="1391577" cy="5662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-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-5400000">
              <a:off x="468580" y="412684"/>
              <a:ext cx="1391577" cy="5662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+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421329" y="9125855"/>
            <a:ext cx="2824250" cy="971550"/>
            <a:chOff x="0" y="0"/>
            <a:chExt cx="3765666" cy="1295400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317032" y="729192"/>
              <a:ext cx="3066333" cy="5662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Predicted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2374090" y="-66675"/>
              <a:ext cx="1391577" cy="5662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+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-66675"/>
              <a:ext cx="1391577" cy="5662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-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4699192" y="-5310394"/>
            <a:ext cx="17284718" cy="17371576"/>
          </a:xfrm>
          <a:custGeom>
            <a:avLst/>
            <a:gdLst/>
            <a:ahLst/>
            <a:cxnLst/>
            <a:rect r="r" b="b" t="t" l="l"/>
            <a:pathLst>
              <a:path h="17371576" w="17284718">
                <a:moveTo>
                  <a:pt x="0" y="17371576"/>
                </a:moveTo>
                <a:lnTo>
                  <a:pt x="17284718" y="17371576"/>
                </a:lnTo>
                <a:lnTo>
                  <a:pt x="17284718" y="0"/>
                </a:lnTo>
                <a:lnTo>
                  <a:pt x="0" y="0"/>
                </a:lnTo>
                <a:lnTo>
                  <a:pt x="0" y="1737157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625761" y="-3079804"/>
            <a:ext cx="9452788" cy="8708381"/>
          </a:xfrm>
          <a:custGeom>
            <a:avLst/>
            <a:gdLst/>
            <a:ahLst/>
            <a:cxnLst/>
            <a:rect r="r" b="b" t="t" l="l"/>
            <a:pathLst>
              <a:path h="8708381" w="9452788">
                <a:moveTo>
                  <a:pt x="0" y="0"/>
                </a:moveTo>
                <a:lnTo>
                  <a:pt x="9452788" y="0"/>
                </a:lnTo>
                <a:lnTo>
                  <a:pt x="9452788" y="8708380"/>
                </a:lnTo>
                <a:lnTo>
                  <a:pt x="0" y="8708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1028700" y="5891801"/>
          <a:ext cx="3463231" cy="3005454"/>
        </p:xfrm>
        <a:graphic>
          <a:graphicData uri="http://schemas.openxmlformats.org/drawingml/2006/table">
            <a:tbl>
              <a:tblPr/>
              <a:tblGrid>
                <a:gridCol w="1491991"/>
                <a:gridCol w="1453185"/>
              </a:tblGrid>
              <a:tr h="150272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98.5%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1.5%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272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1.1%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98.9%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6" id="6"/>
          <p:cNvGrpSpPr/>
          <p:nvPr/>
        </p:nvGrpSpPr>
        <p:grpSpPr>
          <a:xfrm rot="0">
            <a:off x="1057275" y="5901326"/>
            <a:ext cx="1731616" cy="1502727"/>
            <a:chOff x="0" y="0"/>
            <a:chExt cx="456063" cy="3957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56063" cy="395780"/>
            </a:xfrm>
            <a:custGeom>
              <a:avLst/>
              <a:gdLst/>
              <a:ahLst/>
              <a:cxnLst/>
              <a:rect r="r" b="b" t="t" l="l"/>
              <a:pathLst>
                <a:path h="395780" w="456063">
                  <a:moveTo>
                    <a:pt x="0" y="0"/>
                  </a:moveTo>
                  <a:lnTo>
                    <a:pt x="456063" y="0"/>
                  </a:lnTo>
                  <a:lnTo>
                    <a:pt x="456063" y="395780"/>
                  </a:lnTo>
                  <a:lnTo>
                    <a:pt x="0" y="39578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F43FC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456063" cy="433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952199" y="5084420"/>
            <a:ext cx="3762511" cy="583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86"/>
              </a:lnSpc>
              <a:spcBef>
                <a:spcPct val="0"/>
              </a:spcBef>
            </a:pPr>
            <a:r>
              <a:rPr lang="en-US" b="true" sz="3275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Confusion Matrix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17129" y="373517"/>
            <a:ext cx="7266224" cy="2084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72"/>
              </a:lnSpc>
            </a:pPr>
            <a:r>
              <a:rPr lang="en-US" sz="66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XGBoost Model Results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17129" y="2589752"/>
            <a:ext cx="3053507" cy="2067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2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Accuracy: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98.7%</a:t>
            </a:r>
          </a:p>
          <a:p>
            <a:pPr algn="l">
              <a:lnSpc>
                <a:spcPts val="4142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Precision: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98.6%</a:t>
            </a:r>
          </a:p>
          <a:p>
            <a:pPr algn="l">
              <a:lnSpc>
                <a:spcPts val="4142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Recall: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98.9%</a:t>
            </a:r>
          </a:p>
          <a:p>
            <a:pPr algn="l">
              <a:lnSpc>
                <a:spcPts val="4142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F1 Score: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98.7%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208298" y="6282410"/>
            <a:ext cx="7301498" cy="583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86"/>
              </a:lnSpc>
              <a:spcBef>
                <a:spcPct val="0"/>
              </a:spcBef>
            </a:pPr>
            <a:r>
              <a:rPr lang="en-US" b="true" sz="3275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Why is the Accuracy so High?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208298" y="7037172"/>
            <a:ext cx="9011555" cy="2360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b="true" sz="2700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Strong Feature Set:</a:t>
            </a:r>
            <a:r>
              <a:rPr lang="en-US" sz="270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We have access to a lot of features, enough to provide accurate classification.</a:t>
            </a:r>
          </a:p>
          <a:p>
            <a:pPr algn="l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b="true" sz="2700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Balanced Precision &amp; Recall:</a:t>
            </a:r>
            <a:r>
              <a:rPr lang="en-US" sz="270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Suggests the model is not just good at detecting phishing sites but also at minimizing incorrect classifications.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2760316" y="7385003"/>
            <a:ext cx="1731616" cy="1502727"/>
            <a:chOff x="0" y="0"/>
            <a:chExt cx="456063" cy="39578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56063" cy="395780"/>
            </a:xfrm>
            <a:custGeom>
              <a:avLst/>
              <a:gdLst/>
              <a:ahLst/>
              <a:cxnLst/>
              <a:rect r="r" b="b" t="t" l="l"/>
              <a:pathLst>
                <a:path h="395780" w="456063">
                  <a:moveTo>
                    <a:pt x="0" y="0"/>
                  </a:moveTo>
                  <a:lnTo>
                    <a:pt x="456063" y="0"/>
                  </a:lnTo>
                  <a:lnTo>
                    <a:pt x="456063" y="395780"/>
                  </a:lnTo>
                  <a:lnTo>
                    <a:pt x="0" y="39578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F43FC1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456063" cy="433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-10800000">
            <a:off x="4699192" y="6131017"/>
            <a:ext cx="1085605" cy="2527023"/>
            <a:chOff x="0" y="0"/>
            <a:chExt cx="1447473" cy="3369364"/>
          </a:xfrm>
        </p:grpSpPr>
        <p:sp>
          <p:nvSpPr>
            <p:cNvPr name="TextBox 18" id="18"/>
            <p:cNvSpPr txBox="true"/>
            <p:nvPr/>
          </p:nvSpPr>
          <p:spPr>
            <a:xfrm rot="-5400000">
              <a:off x="-479359" y="1404394"/>
              <a:ext cx="1391577" cy="5662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Actual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-5400000">
              <a:off x="468580" y="2390472"/>
              <a:ext cx="1391577" cy="5662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-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-5400000">
              <a:off x="468580" y="412684"/>
              <a:ext cx="1391577" cy="5662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+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421329" y="9125855"/>
            <a:ext cx="2824250" cy="971550"/>
            <a:chOff x="0" y="0"/>
            <a:chExt cx="3765666" cy="1295400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317032" y="729192"/>
              <a:ext cx="3066333" cy="5662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Predicted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2374090" y="-66675"/>
              <a:ext cx="1391577" cy="5662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+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-66675"/>
              <a:ext cx="1391577" cy="5662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-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4699192" y="-5310394"/>
            <a:ext cx="17284718" cy="17371576"/>
          </a:xfrm>
          <a:custGeom>
            <a:avLst/>
            <a:gdLst/>
            <a:ahLst/>
            <a:cxnLst/>
            <a:rect r="r" b="b" t="t" l="l"/>
            <a:pathLst>
              <a:path h="17371576" w="17284718">
                <a:moveTo>
                  <a:pt x="0" y="17371576"/>
                </a:moveTo>
                <a:lnTo>
                  <a:pt x="17284718" y="17371576"/>
                </a:lnTo>
                <a:lnTo>
                  <a:pt x="17284718" y="0"/>
                </a:lnTo>
                <a:lnTo>
                  <a:pt x="0" y="0"/>
                </a:lnTo>
                <a:lnTo>
                  <a:pt x="0" y="1737157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625761" y="-3079804"/>
            <a:ext cx="9452788" cy="8708381"/>
          </a:xfrm>
          <a:custGeom>
            <a:avLst/>
            <a:gdLst/>
            <a:ahLst/>
            <a:cxnLst/>
            <a:rect r="r" b="b" t="t" l="l"/>
            <a:pathLst>
              <a:path h="8708381" w="9452788">
                <a:moveTo>
                  <a:pt x="0" y="0"/>
                </a:moveTo>
                <a:lnTo>
                  <a:pt x="9452788" y="0"/>
                </a:lnTo>
                <a:lnTo>
                  <a:pt x="9452788" y="8708380"/>
                </a:lnTo>
                <a:lnTo>
                  <a:pt x="0" y="8708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94474" y="1028700"/>
            <a:ext cx="15899052" cy="8625235"/>
          </a:xfrm>
          <a:custGeom>
            <a:avLst/>
            <a:gdLst/>
            <a:ahLst/>
            <a:cxnLst/>
            <a:rect r="r" b="b" t="t" l="l"/>
            <a:pathLst>
              <a:path h="8625235" w="15899052">
                <a:moveTo>
                  <a:pt x="0" y="0"/>
                </a:moveTo>
                <a:lnTo>
                  <a:pt x="15899052" y="0"/>
                </a:lnTo>
                <a:lnTo>
                  <a:pt x="15899052" y="8625235"/>
                </a:lnTo>
                <a:lnTo>
                  <a:pt x="0" y="86252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41728" y="1493197"/>
            <a:ext cx="15102325" cy="820236"/>
            <a:chOff x="0" y="0"/>
            <a:chExt cx="3977567" cy="21602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977567" cy="216029"/>
            </a:xfrm>
            <a:custGeom>
              <a:avLst/>
              <a:gdLst/>
              <a:ahLst/>
              <a:cxnLst/>
              <a:rect r="r" b="b" t="t" l="l"/>
              <a:pathLst>
                <a:path h="216029" w="3977567">
                  <a:moveTo>
                    <a:pt x="0" y="0"/>
                  </a:moveTo>
                  <a:lnTo>
                    <a:pt x="3977567" y="0"/>
                  </a:lnTo>
                  <a:lnTo>
                    <a:pt x="3977567" y="216029"/>
                  </a:lnTo>
                  <a:lnTo>
                    <a:pt x="0" y="21602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F43FC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3977567" cy="2541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9852348" y="2492273"/>
            <a:ext cx="6891705" cy="1616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95"/>
              </a:lnSpc>
              <a:spcBef>
                <a:spcPct val="0"/>
              </a:spcBef>
            </a:pPr>
            <a:r>
              <a:rPr lang="en-US" b="true" sz="2354">
                <a:solidFill>
                  <a:srgbClr val="000000"/>
                </a:solidFill>
                <a:latin typeface="TT Fors Bold"/>
                <a:ea typeface="TT Fors Bold"/>
                <a:cs typeface="TT Fors Bold"/>
                <a:sym typeface="TT Fors Bold"/>
              </a:rPr>
              <a:t>rt_pct_null_redirect_links</a:t>
            </a:r>
            <a:r>
              <a:rPr lang="en-US" sz="2354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 had the h</a:t>
            </a:r>
            <a:r>
              <a:rPr lang="en-US" sz="2354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ighest importance score (~0.6), meaning phishing websites often use null redirect links (broken or missing redirects).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789965" y="5997242"/>
            <a:ext cx="4551586" cy="172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Phishing sites often use </a:t>
            </a:r>
            <a:r>
              <a:rPr lang="en-US" b="true" sz="2499">
                <a:solidFill>
                  <a:srgbClr val="000000"/>
                </a:solidFill>
                <a:latin typeface="TT Fors Bold"/>
                <a:ea typeface="TT Fors Bold"/>
                <a:cs typeface="TT Fors Bold"/>
                <a:sym typeface="TT Fors Bold"/>
              </a:rPr>
              <a:t>misleading links</a:t>
            </a:r>
            <a:r>
              <a:rPr lang="en-US" sz="249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,</a:t>
            </a:r>
            <a:r>
              <a:rPr lang="en-US" b="true" sz="2499">
                <a:solidFill>
                  <a:srgbClr val="000000"/>
                </a:solidFill>
                <a:latin typeface="TT Fors Bold"/>
                <a:ea typeface="TT Fors Bold"/>
                <a:cs typeface="TT Fors Bold"/>
                <a:sym typeface="TT Fors Bold"/>
              </a:rPr>
              <a:t> insecure forms</a:t>
            </a:r>
            <a:r>
              <a:rPr lang="en-US" sz="249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, and </a:t>
            </a:r>
            <a:r>
              <a:rPr lang="en-US" b="true" sz="2499">
                <a:solidFill>
                  <a:srgbClr val="000000"/>
                </a:solidFill>
                <a:latin typeface="TT Fors Bold"/>
                <a:ea typeface="TT Fors Bold"/>
                <a:cs typeface="TT Fors Bold"/>
                <a:sym typeface="TT Fors Bold"/>
              </a:rPr>
              <a:t>external elements</a:t>
            </a:r>
            <a:r>
              <a:rPr lang="en-US" sz="249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 to trick users.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305421">
            <a:off x="-679804" y="3464444"/>
            <a:ext cx="12063510" cy="12124130"/>
          </a:xfrm>
          <a:custGeom>
            <a:avLst/>
            <a:gdLst/>
            <a:ahLst/>
            <a:cxnLst/>
            <a:rect r="r" b="b" t="t" l="l"/>
            <a:pathLst>
              <a:path h="12124130" w="12063510">
                <a:moveTo>
                  <a:pt x="0" y="0"/>
                </a:moveTo>
                <a:lnTo>
                  <a:pt x="12063509" y="0"/>
                </a:lnTo>
                <a:lnTo>
                  <a:pt x="12063509" y="12124130"/>
                </a:lnTo>
                <a:lnTo>
                  <a:pt x="0" y="121241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305421">
            <a:off x="8616684" y="-7045066"/>
            <a:ext cx="12063510" cy="12124130"/>
          </a:xfrm>
          <a:custGeom>
            <a:avLst/>
            <a:gdLst/>
            <a:ahLst/>
            <a:cxnLst/>
            <a:rect r="r" b="b" t="t" l="l"/>
            <a:pathLst>
              <a:path h="12124130" w="12063510">
                <a:moveTo>
                  <a:pt x="0" y="0"/>
                </a:moveTo>
                <a:lnTo>
                  <a:pt x="12063510" y="0"/>
                </a:lnTo>
                <a:lnTo>
                  <a:pt x="12063510" y="12124131"/>
                </a:lnTo>
                <a:lnTo>
                  <a:pt x="0" y="121241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397403">
            <a:off x="-3782174" y="6605078"/>
            <a:ext cx="8419028" cy="8229600"/>
          </a:xfrm>
          <a:custGeom>
            <a:avLst/>
            <a:gdLst/>
            <a:ahLst/>
            <a:cxnLst/>
            <a:rect r="r" b="b" t="t" l="l"/>
            <a:pathLst>
              <a:path h="8229600" w="8419028">
                <a:moveTo>
                  <a:pt x="0" y="0"/>
                </a:moveTo>
                <a:lnTo>
                  <a:pt x="8419028" y="0"/>
                </a:lnTo>
                <a:lnTo>
                  <a:pt x="841902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5879102">
            <a:off x="13250095" y="4222048"/>
            <a:ext cx="7715250" cy="8229600"/>
          </a:xfrm>
          <a:custGeom>
            <a:avLst/>
            <a:gdLst/>
            <a:ahLst/>
            <a:cxnLst/>
            <a:rect r="r" b="b" t="t" l="l"/>
            <a:pathLst>
              <a:path h="8229600" w="7715250">
                <a:moveTo>
                  <a:pt x="0" y="0"/>
                </a:moveTo>
                <a:lnTo>
                  <a:pt x="7715250" y="0"/>
                </a:lnTo>
                <a:lnTo>
                  <a:pt x="771525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3484096"/>
            <a:ext cx="10438550" cy="3793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698" indent="-323849" lvl="1">
              <a:lnSpc>
                <a:spcPts val="5129"/>
              </a:lnSpc>
              <a:buFont typeface="Arial"/>
              <a:buChar char="•"/>
            </a:pPr>
            <a:r>
              <a:rPr lang="en-US" b="true" sz="2999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Shows patterns clearly</a:t>
            </a:r>
            <a:r>
              <a:rPr lang="en-US" sz="29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: Helps reveal what categories have the most impact on the predictions. </a:t>
            </a:r>
          </a:p>
          <a:p>
            <a:pPr algn="l">
              <a:lnSpc>
                <a:spcPts val="5129"/>
              </a:lnSpc>
            </a:pPr>
          </a:p>
          <a:p>
            <a:pPr algn="l" marL="647698" indent="-323849" lvl="1">
              <a:lnSpc>
                <a:spcPts val="5129"/>
              </a:lnSpc>
              <a:buFont typeface="Arial"/>
              <a:buChar char="•"/>
            </a:pPr>
            <a:r>
              <a:rPr lang="en-US" b="true" sz="2999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Reduces noise: </a:t>
            </a:r>
            <a:r>
              <a:rPr lang="en-US" sz="29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Small, random differences in the data matter less when features are grouped.</a:t>
            </a:r>
          </a:p>
          <a:p>
            <a:pPr algn="l">
              <a:lnSpc>
                <a:spcPts val="4796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402064"/>
            <a:ext cx="9803991" cy="1027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15"/>
              </a:lnSpc>
            </a:pPr>
            <a:r>
              <a:rPr lang="en-US" sz="63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Grouping Features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5003055" y="4600935"/>
            <a:ext cx="12063510" cy="12124130"/>
          </a:xfrm>
          <a:custGeom>
            <a:avLst/>
            <a:gdLst/>
            <a:ahLst/>
            <a:cxnLst/>
            <a:rect r="r" b="b" t="t" l="l"/>
            <a:pathLst>
              <a:path h="12124130" w="12063510">
                <a:moveTo>
                  <a:pt x="0" y="12124130"/>
                </a:moveTo>
                <a:lnTo>
                  <a:pt x="12063510" y="12124130"/>
                </a:lnTo>
                <a:lnTo>
                  <a:pt x="12063510" y="0"/>
                </a:lnTo>
                <a:lnTo>
                  <a:pt x="0" y="0"/>
                </a:lnTo>
                <a:lnTo>
                  <a:pt x="0" y="1212413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true" rot="0">
            <a:off x="9920401" y="-5310394"/>
            <a:ext cx="12063510" cy="12124130"/>
          </a:xfrm>
          <a:custGeom>
            <a:avLst/>
            <a:gdLst/>
            <a:ahLst/>
            <a:cxnLst/>
            <a:rect r="r" b="b" t="t" l="l"/>
            <a:pathLst>
              <a:path h="12124130" w="12063510">
                <a:moveTo>
                  <a:pt x="0" y="12124131"/>
                </a:moveTo>
                <a:lnTo>
                  <a:pt x="12063509" y="12124131"/>
                </a:lnTo>
                <a:lnTo>
                  <a:pt x="12063509" y="0"/>
                </a:lnTo>
                <a:lnTo>
                  <a:pt x="0" y="0"/>
                </a:lnTo>
                <a:lnTo>
                  <a:pt x="0" y="12124131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-5879102">
            <a:off x="-1549725" y="-3363129"/>
            <a:ext cx="7715250" cy="8229600"/>
          </a:xfrm>
          <a:custGeom>
            <a:avLst/>
            <a:gdLst/>
            <a:ahLst/>
            <a:cxnLst/>
            <a:rect r="r" b="b" t="t" l="l"/>
            <a:pathLst>
              <a:path h="8229600" w="7715250">
                <a:moveTo>
                  <a:pt x="0" y="8229600"/>
                </a:moveTo>
                <a:lnTo>
                  <a:pt x="7715250" y="8229600"/>
                </a:lnTo>
                <a:lnTo>
                  <a:pt x="771525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-5879102">
            <a:off x="12242383" y="5911950"/>
            <a:ext cx="7715250" cy="8229600"/>
          </a:xfrm>
          <a:custGeom>
            <a:avLst/>
            <a:gdLst/>
            <a:ahLst/>
            <a:cxnLst/>
            <a:rect r="r" b="b" t="t" l="l"/>
            <a:pathLst>
              <a:path h="8229600" w="7715250">
                <a:moveTo>
                  <a:pt x="7715250" y="0"/>
                </a:moveTo>
                <a:lnTo>
                  <a:pt x="0" y="0"/>
                </a:lnTo>
                <a:lnTo>
                  <a:pt x="0" y="8229600"/>
                </a:lnTo>
                <a:lnTo>
                  <a:pt x="7715250" y="8229600"/>
                </a:lnTo>
                <a:lnTo>
                  <a:pt x="771525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854245" y="1015810"/>
            <a:ext cx="16816480" cy="8831091"/>
            <a:chOff x="0" y="0"/>
            <a:chExt cx="1885369" cy="99009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85369" cy="990092"/>
            </a:xfrm>
            <a:custGeom>
              <a:avLst/>
              <a:gdLst/>
              <a:ahLst/>
              <a:cxnLst/>
              <a:rect r="r" b="b" t="t" l="l"/>
              <a:pathLst>
                <a:path h="990092" w="1885369">
                  <a:moveTo>
                    <a:pt x="17955" y="0"/>
                  </a:moveTo>
                  <a:lnTo>
                    <a:pt x="1867415" y="0"/>
                  </a:lnTo>
                  <a:cubicBezTo>
                    <a:pt x="1872177" y="0"/>
                    <a:pt x="1876743" y="1892"/>
                    <a:pt x="1880111" y="5259"/>
                  </a:cubicBezTo>
                  <a:cubicBezTo>
                    <a:pt x="1883478" y="8626"/>
                    <a:pt x="1885369" y="13193"/>
                    <a:pt x="1885369" y="17955"/>
                  </a:cubicBezTo>
                  <a:lnTo>
                    <a:pt x="1885369" y="972138"/>
                  </a:lnTo>
                  <a:cubicBezTo>
                    <a:pt x="1885369" y="976900"/>
                    <a:pt x="1883478" y="981467"/>
                    <a:pt x="1880111" y="984834"/>
                  </a:cubicBezTo>
                  <a:cubicBezTo>
                    <a:pt x="1876743" y="988201"/>
                    <a:pt x="1872177" y="990092"/>
                    <a:pt x="1867415" y="990092"/>
                  </a:cubicBezTo>
                  <a:lnTo>
                    <a:pt x="17955" y="990092"/>
                  </a:lnTo>
                  <a:cubicBezTo>
                    <a:pt x="13193" y="990092"/>
                    <a:pt x="8626" y="988201"/>
                    <a:pt x="5259" y="984834"/>
                  </a:cubicBezTo>
                  <a:cubicBezTo>
                    <a:pt x="1892" y="981467"/>
                    <a:pt x="0" y="976900"/>
                    <a:pt x="0" y="972138"/>
                  </a:cubicBezTo>
                  <a:lnTo>
                    <a:pt x="0" y="17955"/>
                  </a:lnTo>
                  <a:cubicBezTo>
                    <a:pt x="0" y="13193"/>
                    <a:pt x="1892" y="8626"/>
                    <a:pt x="5259" y="5259"/>
                  </a:cubicBezTo>
                  <a:cubicBezTo>
                    <a:pt x="8626" y="1892"/>
                    <a:pt x="13193" y="0"/>
                    <a:pt x="17955" y="0"/>
                  </a:cubicBezTo>
                  <a:close/>
                </a:path>
              </a:pathLst>
            </a:custGeom>
            <a:solidFill>
              <a:srgbClr val="2D2828"/>
            </a:solidFill>
            <a:ln w="47625" cap="rnd">
              <a:solidFill>
                <a:srgbClr val="2D2828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885369" cy="1028192"/>
            </a:xfrm>
            <a:prstGeom prst="rect">
              <a:avLst/>
            </a:prstGeom>
          </p:spPr>
          <p:txBody>
            <a:bodyPr anchor="ctr" rtlCol="false" tIns="61875" lIns="61875" bIns="61875" rIns="61875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560281" y="538956"/>
            <a:ext cx="17293494" cy="9115059"/>
            <a:chOff x="0" y="0"/>
            <a:chExt cx="1938850" cy="102192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38850" cy="1021929"/>
            </a:xfrm>
            <a:custGeom>
              <a:avLst/>
              <a:gdLst/>
              <a:ahLst/>
              <a:cxnLst/>
              <a:rect r="r" b="b" t="t" l="l"/>
              <a:pathLst>
                <a:path h="1021929" w="1938850">
                  <a:moveTo>
                    <a:pt x="17459" y="0"/>
                  </a:moveTo>
                  <a:lnTo>
                    <a:pt x="1921390" y="0"/>
                  </a:lnTo>
                  <a:cubicBezTo>
                    <a:pt x="1926021" y="0"/>
                    <a:pt x="1930462" y="1839"/>
                    <a:pt x="1933736" y="5114"/>
                  </a:cubicBezTo>
                  <a:cubicBezTo>
                    <a:pt x="1937010" y="8388"/>
                    <a:pt x="1938850" y="12829"/>
                    <a:pt x="1938850" y="17459"/>
                  </a:cubicBezTo>
                  <a:lnTo>
                    <a:pt x="1938850" y="1004470"/>
                  </a:lnTo>
                  <a:cubicBezTo>
                    <a:pt x="1938850" y="1009100"/>
                    <a:pt x="1937010" y="1013541"/>
                    <a:pt x="1933736" y="1016816"/>
                  </a:cubicBezTo>
                  <a:cubicBezTo>
                    <a:pt x="1930462" y="1020090"/>
                    <a:pt x="1926021" y="1021929"/>
                    <a:pt x="1921390" y="1021929"/>
                  </a:cubicBezTo>
                  <a:lnTo>
                    <a:pt x="17459" y="1021929"/>
                  </a:lnTo>
                  <a:cubicBezTo>
                    <a:pt x="7817" y="1021929"/>
                    <a:pt x="0" y="1014112"/>
                    <a:pt x="0" y="1004470"/>
                  </a:cubicBezTo>
                  <a:lnTo>
                    <a:pt x="0" y="17459"/>
                  </a:lnTo>
                  <a:cubicBezTo>
                    <a:pt x="0" y="7817"/>
                    <a:pt x="7817" y="0"/>
                    <a:pt x="1745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2D2828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938850" cy="1060029"/>
            </a:xfrm>
            <a:prstGeom prst="rect">
              <a:avLst/>
            </a:prstGeom>
          </p:spPr>
          <p:txBody>
            <a:bodyPr anchor="ctr" rtlCol="false" tIns="61875" lIns="61875" bIns="61875" rIns="61875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260777" y="1015810"/>
            <a:ext cx="329975" cy="329975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3FC1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6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761714" y="1015810"/>
            <a:ext cx="329975" cy="329975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2A402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60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2262650" y="1015810"/>
            <a:ext cx="329975" cy="329975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C900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60"/>
                </a:lnSpc>
              </a:pPr>
            </a:p>
          </p:txBody>
        </p:sp>
      </p:grpSp>
      <p:sp>
        <p:nvSpPr>
          <p:cNvPr name="AutoShape 22" id="22"/>
          <p:cNvSpPr/>
          <p:nvPr/>
        </p:nvSpPr>
        <p:spPr>
          <a:xfrm>
            <a:off x="567522" y="1702697"/>
            <a:ext cx="1728625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3" id="23"/>
          <p:cNvSpPr txBox="true"/>
          <p:nvPr/>
        </p:nvSpPr>
        <p:spPr>
          <a:xfrm rot="0">
            <a:off x="3409455" y="540667"/>
            <a:ext cx="13849845" cy="1162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926"/>
              </a:lnSpc>
              <a:spcBef>
                <a:spcPct val="0"/>
              </a:spcBef>
            </a:pPr>
            <a:r>
              <a:rPr lang="en-US" b="true" sz="6375">
                <a:solidFill>
                  <a:srgbClr val="2D2828"/>
                </a:solidFill>
                <a:latin typeface="Poppins Bold"/>
                <a:ea typeface="Poppins Bold"/>
                <a:cs typeface="Poppins Bold"/>
                <a:sym typeface="Poppins Bold"/>
              </a:rPr>
              <a:t>Groupings</a:t>
            </a:r>
          </a:p>
        </p:txBody>
      </p:sp>
      <p:graphicFrame>
        <p:nvGraphicFramePr>
          <p:cNvPr name="Table 24" id="24"/>
          <p:cNvGraphicFramePr>
            <a:graphicFrameLocks noGrp="true"/>
          </p:cNvGraphicFramePr>
          <p:nvPr/>
        </p:nvGraphicFramePr>
        <p:xfrm>
          <a:off x="1207767" y="2486909"/>
          <a:ext cx="15998523" cy="6296025"/>
        </p:xfrm>
        <a:graphic>
          <a:graphicData uri="http://schemas.openxmlformats.org/drawingml/2006/table">
            <a:tbl>
              <a:tblPr/>
              <a:tblGrid>
                <a:gridCol w="4399528"/>
                <a:gridCol w="11598994"/>
              </a:tblGrid>
              <a:tr h="148310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🔗 </a:t>
                      </a: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URL Structure Features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url_dot_count, subdomain_depths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554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🔐 Secur</a:t>
                      </a: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ity Indicators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no_https, uses_ip_address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562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🌐 W</a:t>
                      </a: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ebsite Content Features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domain_in_subdomains(if main domain appears in subdomains), domain_in_path(whether the domain appears in the path)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554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🧠</a:t>
                      </a: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 </a:t>
                      </a: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Behavioral Features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right_click_disabled, has_popup_windows, missing_title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554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⚙️ R</a:t>
                      </a: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eal-Time Execution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rt_subdomain_depth, rl_url_length, rt_external_scripts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5003055" y="4600935"/>
            <a:ext cx="12063510" cy="12124130"/>
          </a:xfrm>
          <a:custGeom>
            <a:avLst/>
            <a:gdLst/>
            <a:ahLst/>
            <a:cxnLst/>
            <a:rect r="r" b="b" t="t" l="l"/>
            <a:pathLst>
              <a:path h="12124130" w="12063510">
                <a:moveTo>
                  <a:pt x="0" y="12124130"/>
                </a:moveTo>
                <a:lnTo>
                  <a:pt x="12063510" y="12124130"/>
                </a:lnTo>
                <a:lnTo>
                  <a:pt x="12063510" y="0"/>
                </a:lnTo>
                <a:lnTo>
                  <a:pt x="0" y="0"/>
                </a:lnTo>
                <a:lnTo>
                  <a:pt x="0" y="1212413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true" rot="0">
            <a:off x="9920401" y="-5310394"/>
            <a:ext cx="12063510" cy="12124130"/>
          </a:xfrm>
          <a:custGeom>
            <a:avLst/>
            <a:gdLst/>
            <a:ahLst/>
            <a:cxnLst/>
            <a:rect r="r" b="b" t="t" l="l"/>
            <a:pathLst>
              <a:path h="12124130" w="12063510">
                <a:moveTo>
                  <a:pt x="0" y="12124131"/>
                </a:moveTo>
                <a:lnTo>
                  <a:pt x="12063509" y="12124131"/>
                </a:lnTo>
                <a:lnTo>
                  <a:pt x="12063509" y="0"/>
                </a:lnTo>
                <a:lnTo>
                  <a:pt x="0" y="0"/>
                </a:lnTo>
                <a:lnTo>
                  <a:pt x="0" y="12124131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-5879102">
            <a:off x="-1549725" y="-3363129"/>
            <a:ext cx="7715250" cy="8229600"/>
          </a:xfrm>
          <a:custGeom>
            <a:avLst/>
            <a:gdLst/>
            <a:ahLst/>
            <a:cxnLst/>
            <a:rect r="r" b="b" t="t" l="l"/>
            <a:pathLst>
              <a:path h="8229600" w="7715250">
                <a:moveTo>
                  <a:pt x="0" y="8229600"/>
                </a:moveTo>
                <a:lnTo>
                  <a:pt x="7715250" y="8229600"/>
                </a:lnTo>
                <a:lnTo>
                  <a:pt x="771525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-5879102">
            <a:off x="12242383" y="5911950"/>
            <a:ext cx="7715250" cy="8229600"/>
          </a:xfrm>
          <a:custGeom>
            <a:avLst/>
            <a:gdLst/>
            <a:ahLst/>
            <a:cxnLst/>
            <a:rect r="r" b="b" t="t" l="l"/>
            <a:pathLst>
              <a:path h="8229600" w="7715250">
                <a:moveTo>
                  <a:pt x="7715250" y="0"/>
                </a:moveTo>
                <a:lnTo>
                  <a:pt x="0" y="0"/>
                </a:lnTo>
                <a:lnTo>
                  <a:pt x="0" y="8229600"/>
                </a:lnTo>
                <a:lnTo>
                  <a:pt x="7715250" y="8229600"/>
                </a:lnTo>
                <a:lnTo>
                  <a:pt x="771525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854245" y="1015810"/>
            <a:ext cx="16816480" cy="8831091"/>
            <a:chOff x="0" y="0"/>
            <a:chExt cx="1885369" cy="99009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85369" cy="990092"/>
            </a:xfrm>
            <a:custGeom>
              <a:avLst/>
              <a:gdLst/>
              <a:ahLst/>
              <a:cxnLst/>
              <a:rect r="r" b="b" t="t" l="l"/>
              <a:pathLst>
                <a:path h="990092" w="1885369">
                  <a:moveTo>
                    <a:pt x="17955" y="0"/>
                  </a:moveTo>
                  <a:lnTo>
                    <a:pt x="1867415" y="0"/>
                  </a:lnTo>
                  <a:cubicBezTo>
                    <a:pt x="1872177" y="0"/>
                    <a:pt x="1876743" y="1892"/>
                    <a:pt x="1880111" y="5259"/>
                  </a:cubicBezTo>
                  <a:cubicBezTo>
                    <a:pt x="1883478" y="8626"/>
                    <a:pt x="1885369" y="13193"/>
                    <a:pt x="1885369" y="17955"/>
                  </a:cubicBezTo>
                  <a:lnTo>
                    <a:pt x="1885369" y="972138"/>
                  </a:lnTo>
                  <a:cubicBezTo>
                    <a:pt x="1885369" y="976900"/>
                    <a:pt x="1883478" y="981467"/>
                    <a:pt x="1880111" y="984834"/>
                  </a:cubicBezTo>
                  <a:cubicBezTo>
                    <a:pt x="1876743" y="988201"/>
                    <a:pt x="1872177" y="990092"/>
                    <a:pt x="1867415" y="990092"/>
                  </a:cubicBezTo>
                  <a:lnTo>
                    <a:pt x="17955" y="990092"/>
                  </a:lnTo>
                  <a:cubicBezTo>
                    <a:pt x="13193" y="990092"/>
                    <a:pt x="8626" y="988201"/>
                    <a:pt x="5259" y="984834"/>
                  </a:cubicBezTo>
                  <a:cubicBezTo>
                    <a:pt x="1892" y="981467"/>
                    <a:pt x="0" y="976900"/>
                    <a:pt x="0" y="972138"/>
                  </a:cubicBezTo>
                  <a:lnTo>
                    <a:pt x="0" y="17955"/>
                  </a:lnTo>
                  <a:cubicBezTo>
                    <a:pt x="0" y="13193"/>
                    <a:pt x="1892" y="8626"/>
                    <a:pt x="5259" y="5259"/>
                  </a:cubicBezTo>
                  <a:cubicBezTo>
                    <a:pt x="8626" y="1892"/>
                    <a:pt x="13193" y="0"/>
                    <a:pt x="17955" y="0"/>
                  </a:cubicBezTo>
                  <a:close/>
                </a:path>
              </a:pathLst>
            </a:custGeom>
            <a:solidFill>
              <a:srgbClr val="2D2828"/>
            </a:solidFill>
            <a:ln w="47625" cap="rnd">
              <a:solidFill>
                <a:srgbClr val="2D2828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885369" cy="1028192"/>
            </a:xfrm>
            <a:prstGeom prst="rect">
              <a:avLst/>
            </a:prstGeom>
          </p:spPr>
          <p:txBody>
            <a:bodyPr anchor="ctr" rtlCol="false" tIns="61875" lIns="61875" bIns="61875" rIns="61875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560281" y="538956"/>
            <a:ext cx="17293494" cy="9115059"/>
            <a:chOff x="0" y="0"/>
            <a:chExt cx="1938850" cy="102192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38850" cy="1021929"/>
            </a:xfrm>
            <a:custGeom>
              <a:avLst/>
              <a:gdLst/>
              <a:ahLst/>
              <a:cxnLst/>
              <a:rect r="r" b="b" t="t" l="l"/>
              <a:pathLst>
                <a:path h="1021929" w="1938850">
                  <a:moveTo>
                    <a:pt x="17459" y="0"/>
                  </a:moveTo>
                  <a:lnTo>
                    <a:pt x="1921390" y="0"/>
                  </a:lnTo>
                  <a:cubicBezTo>
                    <a:pt x="1926021" y="0"/>
                    <a:pt x="1930462" y="1839"/>
                    <a:pt x="1933736" y="5114"/>
                  </a:cubicBezTo>
                  <a:cubicBezTo>
                    <a:pt x="1937010" y="8388"/>
                    <a:pt x="1938850" y="12829"/>
                    <a:pt x="1938850" y="17459"/>
                  </a:cubicBezTo>
                  <a:lnTo>
                    <a:pt x="1938850" y="1004470"/>
                  </a:lnTo>
                  <a:cubicBezTo>
                    <a:pt x="1938850" y="1009100"/>
                    <a:pt x="1937010" y="1013541"/>
                    <a:pt x="1933736" y="1016816"/>
                  </a:cubicBezTo>
                  <a:cubicBezTo>
                    <a:pt x="1930462" y="1020090"/>
                    <a:pt x="1926021" y="1021929"/>
                    <a:pt x="1921390" y="1021929"/>
                  </a:cubicBezTo>
                  <a:lnTo>
                    <a:pt x="17459" y="1021929"/>
                  </a:lnTo>
                  <a:cubicBezTo>
                    <a:pt x="7817" y="1021929"/>
                    <a:pt x="0" y="1014112"/>
                    <a:pt x="0" y="1004470"/>
                  </a:cubicBezTo>
                  <a:lnTo>
                    <a:pt x="0" y="17459"/>
                  </a:lnTo>
                  <a:cubicBezTo>
                    <a:pt x="0" y="7817"/>
                    <a:pt x="7817" y="0"/>
                    <a:pt x="1745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2D2828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938850" cy="1060029"/>
            </a:xfrm>
            <a:prstGeom prst="rect">
              <a:avLst/>
            </a:prstGeom>
          </p:spPr>
          <p:txBody>
            <a:bodyPr anchor="ctr" rtlCol="false" tIns="61875" lIns="61875" bIns="61875" rIns="61875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260777" y="1015810"/>
            <a:ext cx="329975" cy="329975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3FC1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6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761714" y="1015810"/>
            <a:ext cx="329975" cy="329975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2A402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60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2262650" y="1015810"/>
            <a:ext cx="329975" cy="329975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C900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60"/>
                </a:lnSpc>
              </a:pPr>
            </a:p>
          </p:txBody>
        </p:sp>
      </p:grpSp>
      <p:sp>
        <p:nvSpPr>
          <p:cNvPr name="AutoShape 22" id="22"/>
          <p:cNvSpPr/>
          <p:nvPr/>
        </p:nvSpPr>
        <p:spPr>
          <a:xfrm>
            <a:off x="567522" y="1702697"/>
            <a:ext cx="1728625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3" id="23"/>
          <p:cNvSpPr txBox="true"/>
          <p:nvPr/>
        </p:nvSpPr>
        <p:spPr>
          <a:xfrm rot="0">
            <a:off x="3409455" y="540667"/>
            <a:ext cx="13849845" cy="1162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926"/>
              </a:lnSpc>
              <a:spcBef>
                <a:spcPct val="0"/>
              </a:spcBef>
            </a:pPr>
            <a:r>
              <a:rPr lang="en-US" b="true" sz="6375">
                <a:solidFill>
                  <a:srgbClr val="2D2828"/>
                </a:solidFill>
                <a:latin typeface="Poppins Bold"/>
                <a:ea typeface="Poppins Bold"/>
                <a:cs typeface="Poppins Bold"/>
                <a:sym typeface="Poppins Bold"/>
              </a:rPr>
              <a:t>Groupings</a:t>
            </a:r>
          </a:p>
        </p:txBody>
      </p:sp>
      <p:graphicFrame>
        <p:nvGraphicFramePr>
          <p:cNvPr name="Table 24" id="24"/>
          <p:cNvGraphicFramePr>
            <a:graphicFrameLocks noGrp="true"/>
          </p:cNvGraphicFramePr>
          <p:nvPr/>
        </p:nvGraphicFramePr>
        <p:xfrm>
          <a:off x="1028700" y="2461852"/>
          <a:ext cx="16230600" cy="6346139"/>
        </p:xfrm>
        <a:graphic>
          <a:graphicData uri="http://schemas.openxmlformats.org/drawingml/2006/table">
            <a:tbl>
              <a:tblPr/>
              <a:tblGrid>
                <a:gridCol w="4631902"/>
                <a:gridCol w="11598698"/>
              </a:tblGrid>
              <a:tr h="141607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🔗 </a:t>
                      </a: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URL Structure Features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Characteristics of the URLS itself. Checks URL length, depth, and special characters.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551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🔐 Secur</a:t>
                      </a: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ity Indicators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Indicators related to security mechanisms.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429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🌐 W</a:t>
                      </a: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ebsite Content Features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Elements present in the webpages, such as words, branding, links, and form security.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551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🧠</a:t>
                      </a: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 </a:t>
                      </a: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Behavioral Features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Detects pop-ups, blocked clicks, and fake elements.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1607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⚙️ R</a:t>
                      </a: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eal-Time Execution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Runtime analysis when loading the webpage. Monitors live changes, redirects, and external resources.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4699192" y="-5310394"/>
            <a:ext cx="17284718" cy="17371576"/>
          </a:xfrm>
          <a:custGeom>
            <a:avLst/>
            <a:gdLst/>
            <a:ahLst/>
            <a:cxnLst/>
            <a:rect r="r" b="b" t="t" l="l"/>
            <a:pathLst>
              <a:path h="17371576" w="17284718">
                <a:moveTo>
                  <a:pt x="0" y="17371576"/>
                </a:moveTo>
                <a:lnTo>
                  <a:pt x="17284718" y="17371576"/>
                </a:lnTo>
                <a:lnTo>
                  <a:pt x="17284718" y="0"/>
                </a:lnTo>
                <a:lnTo>
                  <a:pt x="0" y="0"/>
                </a:lnTo>
                <a:lnTo>
                  <a:pt x="0" y="1737157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625761" y="-3079804"/>
            <a:ext cx="9452788" cy="8708381"/>
          </a:xfrm>
          <a:custGeom>
            <a:avLst/>
            <a:gdLst/>
            <a:ahLst/>
            <a:cxnLst/>
            <a:rect r="r" b="b" t="t" l="l"/>
            <a:pathLst>
              <a:path h="8708381" w="9452788">
                <a:moveTo>
                  <a:pt x="0" y="0"/>
                </a:moveTo>
                <a:lnTo>
                  <a:pt x="9452788" y="0"/>
                </a:lnTo>
                <a:lnTo>
                  <a:pt x="9452788" y="8708380"/>
                </a:lnTo>
                <a:lnTo>
                  <a:pt x="0" y="8708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94474" y="1028700"/>
            <a:ext cx="15899052" cy="8625235"/>
          </a:xfrm>
          <a:custGeom>
            <a:avLst/>
            <a:gdLst/>
            <a:ahLst/>
            <a:cxnLst/>
            <a:rect r="r" b="b" t="t" l="l"/>
            <a:pathLst>
              <a:path h="8625235" w="15899052">
                <a:moveTo>
                  <a:pt x="0" y="0"/>
                </a:moveTo>
                <a:lnTo>
                  <a:pt x="15899052" y="0"/>
                </a:lnTo>
                <a:lnTo>
                  <a:pt x="15899052" y="8625235"/>
                </a:lnTo>
                <a:lnTo>
                  <a:pt x="0" y="86252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5918493" y="-1753765"/>
            <a:ext cx="17976831" cy="18067167"/>
          </a:xfrm>
          <a:custGeom>
            <a:avLst/>
            <a:gdLst/>
            <a:ahLst/>
            <a:cxnLst/>
            <a:rect r="r" b="b" t="t" l="l"/>
            <a:pathLst>
              <a:path h="18067167" w="17976831">
                <a:moveTo>
                  <a:pt x="0" y="18067167"/>
                </a:moveTo>
                <a:lnTo>
                  <a:pt x="17976831" y="18067167"/>
                </a:lnTo>
                <a:lnTo>
                  <a:pt x="17976831" y="0"/>
                </a:lnTo>
                <a:lnTo>
                  <a:pt x="0" y="0"/>
                </a:lnTo>
                <a:lnTo>
                  <a:pt x="0" y="18067167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115047" y="-4457882"/>
            <a:ext cx="9452788" cy="8708381"/>
          </a:xfrm>
          <a:custGeom>
            <a:avLst/>
            <a:gdLst/>
            <a:ahLst/>
            <a:cxnLst/>
            <a:rect r="r" b="b" t="t" l="l"/>
            <a:pathLst>
              <a:path h="8708381" w="9452788">
                <a:moveTo>
                  <a:pt x="0" y="0"/>
                </a:moveTo>
                <a:lnTo>
                  <a:pt x="9452788" y="0"/>
                </a:lnTo>
                <a:lnTo>
                  <a:pt x="9452788" y="8708381"/>
                </a:lnTo>
                <a:lnTo>
                  <a:pt x="0" y="87083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3378395" y="4133101"/>
          <a:ext cx="4914458" cy="999398"/>
        </p:xfrm>
        <a:graphic>
          <a:graphicData uri="http://schemas.openxmlformats.org/drawingml/2006/table">
            <a:tbl>
              <a:tblPr/>
              <a:tblGrid>
                <a:gridCol w="4914458"/>
              </a:tblGrid>
              <a:tr h="58573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Website Content Features</a:t>
                      </a:r>
                      <a:endParaRPr lang="en-US" sz="1100"/>
                    </a:p>
                  </a:txBody>
                  <a:tcPr marL="198128" marR="198128" marT="198128" marB="198128" anchor="ctr">
                    <a:lnL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3378395" y="5094022"/>
          <a:ext cx="4914458" cy="1083788"/>
        </p:xfrm>
        <a:graphic>
          <a:graphicData uri="http://schemas.openxmlformats.org/drawingml/2006/table">
            <a:tbl>
              <a:tblPr/>
              <a:tblGrid>
                <a:gridCol w="4914458"/>
              </a:tblGrid>
              <a:tr h="69113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URL Structure Features</a:t>
                      </a:r>
                      <a:endParaRPr lang="en-US" sz="1100"/>
                    </a:p>
                  </a:txBody>
                  <a:tcPr marL="198128" marR="198128" marT="198128" marB="198128" anchor="ctr">
                    <a:lnL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7" id="7"/>
          <p:cNvGraphicFramePr>
            <a:graphicFrameLocks noGrp="true"/>
          </p:cNvGraphicFramePr>
          <p:nvPr/>
        </p:nvGraphicFramePr>
        <p:xfrm>
          <a:off x="3378395" y="6136083"/>
          <a:ext cx="4914458" cy="1083788"/>
        </p:xfrm>
        <a:graphic>
          <a:graphicData uri="http://schemas.openxmlformats.org/drawingml/2006/table">
            <a:tbl>
              <a:tblPr/>
              <a:tblGrid>
                <a:gridCol w="4914458"/>
              </a:tblGrid>
              <a:tr h="69113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Behavioral features</a:t>
                      </a:r>
                      <a:endParaRPr lang="en-US" sz="1100"/>
                    </a:p>
                  </a:txBody>
                  <a:tcPr marL="198128" marR="198128" marT="198128" marB="198128" anchor="ctr">
                    <a:lnL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8" id="8"/>
          <p:cNvGraphicFramePr>
            <a:graphicFrameLocks noGrp="true"/>
          </p:cNvGraphicFramePr>
          <p:nvPr/>
        </p:nvGraphicFramePr>
        <p:xfrm>
          <a:off x="3378395" y="7178145"/>
          <a:ext cx="4914458" cy="1083788"/>
        </p:xfrm>
        <a:graphic>
          <a:graphicData uri="http://schemas.openxmlformats.org/drawingml/2006/table">
            <a:tbl>
              <a:tblPr/>
              <a:tblGrid>
                <a:gridCol w="4914458"/>
              </a:tblGrid>
              <a:tr h="69113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Security indicators</a:t>
                      </a:r>
                      <a:endParaRPr lang="en-US" sz="1100"/>
                    </a:p>
                  </a:txBody>
                  <a:tcPr marL="198128" marR="198128" marT="198128" marB="198128" anchor="ctr">
                    <a:lnL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9" id="9"/>
          <p:cNvGraphicFramePr>
            <a:graphicFrameLocks noGrp="true"/>
          </p:cNvGraphicFramePr>
          <p:nvPr/>
        </p:nvGraphicFramePr>
        <p:xfrm>
          <a:off x="3378395" y="8218317"/>
          <a:ext cx="4914458" cy="1083788"/>
        </p:xfrm>
        <a:graphic>
          <a:graphicData uri="http://schemas.openxmlformats.org/drawingml/2006/table">
            <a:tbl>
              <a:tblPr/>
              <a:tblGrid>
                <a:gridCol w="4914458"/>
              </a:tblGrid>
              <a:tr h="69113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Real-time Features</a:t>
                      </a:r>
                      <a:endParaRPr lang="en-US" sz="1100"/>
                    </a:p>
                  </a:txBody>
                  <a:tcPr marL="198128" marR="198128" marT="198128" marB="198128" anchor="ctr">
                    <a:lnL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10" id="10"/>
          <p:cNvGraphicFramePr>
            <a:graphicFrameLocks noGrp="true"/>
          </p:cNvGraphicFramePr>
          <p:nvPr/>
        </p:nvGraphicFramePr>
        <p:xfrm>
          <a:off x="8103645" y="4134991"/>
          <a:ext cx="1294753" cy="999398"/>
        </p:xfrm>
        <a:graphic>
          <a:graphicData uri="http://schemas.openxmlformats.org/drawingml/2006/table">
            <a:tbl>
              <a:tblPr/>
              <a:tblGrid>
                <a:gridCol w="366487"/>
              </a:tblGrid>
              <a:tr h="58573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4</a:t>
                      </a:r>
                      <a:endParaRPr lang="en-US" sz="1100"/>
                    </a:p>
                  </a:txBody>
                  <a:tcPr marL="198128" marR="198128" marT="198128" marB="198128" anchor="ctr">
                    <a:lnL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11" id="11"/>
          <p:cNvGraphicFramePr>
            <a:graphicFrameLocks noGrp="true"/>
          </p:cNvGraphicFramePr>
          <p:nvPr/>
        </p:nvGraphicFramePr>
        <p:xfrm>
          <a:off x="8103645" y="5095912"/>
          <a:ext cx="1294753" cy="1081822"/>
        </p:xfrm>
        <a:graphic>
          <a:graphicData uri="http://schemas.openxmlformats.org/drawingml/2006/table">
            <a:tbl>
              <a:tblPr/>
              <a:tblGrid>
                <a:gridCol w="366487"/>
              </a:tblGrid>
              <a:tr h="68858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2</a:t>
                      </a:r>
                      <a:endParaRPr lang="en-US" sz="1100"/>
                    </a:p>
                  </a:txBody>
                  <a:tcPr marL="198128" marR="198128" marT="198128" marB="198128" anchor="ctr">
                    <a:lnL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12" id="12"/>
          <p:cNvGraphicFramePr>
            <a:graphicFrameLocks noGrp="true"/>
          </p:cNvGraphicFramePr>
          <p:nvPr/>
        </p:nvGraphicFramePr>
        <p:xfrm>
          <a:off x="8103645" y="6137973"/>
          <a:ext cx="1294753" cy="1081822"/>
        </p:xfrm>
        <a:graphic>
          <a:graphicData uri="http://schemas.openxmlformats.org/drawingml/2006/table">
            <a:tbl>
              <a:tblPr/>
              <a:tblGrid>
                <a:gridCol w="366487"/>
              </a:tblGrid>
              <a:tr h="68858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2</a:t>
                      </a:r>
                      <a:endParaRPr lang="en-US" sz="1100"/>
                    </a:p>
                  </a:txBody>
                  <a:tcPr marL="198128" marR="198128" marT="198128" marB="198128" anchor="ctr">
                    <a:lnL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13" id="13"/>
          <p:cNvGraphicFramePr>
            <a:graphicFrameLocks noGrp="true"/>
          </p:cNvGraphicFramePr>
          <p:nvPr/>
        </p:nvGraphicFramePr>
        <p:xfrm>
          <a:off x="8103645" y="7180035"/>
          <a:ext cx="1294753" cy="1081822"/>
        </p:xfrm>
        <a:graphic>
          <a:graphicData uri="http://schemas.openxmlformats.org/drawingml/2006/table">
            <a:tbl>
              <a:tblPr/>
              <a:tblGrid>
                <a:gridCol w="366487"/>
              </a:tblGrid>
              <a:tr h="68858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1</a:t>
                      </a:r>
                      <a:endParaRPr lang="en-US" sz="1100"/>
                    </a:p>
                  </a:txBody>
                  <a:tcPr marL="198128" marR="198128" marT="198128" marB="198128" anchor="ctr">
                    <a:lnL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14" id="14"/>
          <p:cNvGraphicFramePr>
            <a:graphicFrameLocks noGrp="true"/>
          </p:cNvGraphicFramePr>
          <p:nvPr/>
        </p:nvGraphicFramePr>
        <p:xfrm>
          <a:off x="8103645" y="8218317"/>
          <a:ext cx="1294753" cy="1081822"/>
        </p:xfrm>
        <a:graphic>
          <a:graphicData uri="http://schemas.openxmlformats.org/drawingml/2006/table">
            <a:tbl>
              <a:tblPr/>
              <a:tblGrid>
                <a:gridCol w="366487"/>
              </a:tblGrid>
              <a:tr h="68858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1</a:t>
                      </a:r>
                      <a:endParaRPr lang="en-US" sz="1100"/>
                    </a:p>
                  </a:txBody>
                  <a:tcPr marL="198128" marR="198128" marT="198128" marB="198128" anchor="ctr">
                    <a:lnL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1212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15" id="15"/>
          <p:cNvSpPr/>
          <p:nvPr/>
        </p:nvSpPr>
        <p:spPr>
          <a:xfrm flipH="false" flipV="false" rot="0">
            <a:off x="9506713" y="6582426"/>
            <a:ext cx="1347527" cy="407627"/>
          </a:xfrm>
          <a:custGeom>
            <a:avLst/>
            <a:gdLst/>
            <a:ahLst/>
            <a:cxnLst/>
            <a:rect r="r" b="b" t="t" l="l"/>
            <a:pathLst>
              <a:path h="407627" w="1347527">
                <a:moveTo>
                  <a:pt x="0" y="0"/>
                </a:moveTo>
                <a:lnTo>
                  <a:pt x="1347527" y="0"/>
                </a:lnTo>
                <a:lnTo>
                  <a:pt x="1347527" y="407627"/>
                </a:lnTo>
                <a:lnTo>
                  <a:pt x="0" y="4076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4462238" y="300788"/>
            <a:ext cx="9344849" cy="309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72"/>
              </a:lnSpc>
            </a:pPr>
            <a:r>
              <a:rPr lang="en-US" sz="66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How many times each feature </a:t>
            </a:r>
            <a:r>
              <a:rPr lang="en-US" sz="66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(top 10)</a:t>
            </a:r>
            <a:r>
              <a:rPr lang="en-US" sz="66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 appears in grouping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016165" y="6577303"/>
            <a:ext cx="2668329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Harder to </a:t>
            </a:r>
            <a:r>
              <a:rPr lang="en-US" sz="2499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detect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016165" y="4170951"/>
            <a:ext cx="5382329" cy="850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Phishing detection relies heavily on </a:t>
            </a:r>
            <a:r>
              <a:rPr lang="en-US" sz="2499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analyzing on-page elements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9506713" y="4409748"/>
            <a:ext cx="1347527" cy="407627"/>
          </a:xfrm>
          <a:custGeom>
            <a:avLst/>
            <a:gdLst/>
            <a:ahLst/>
            <a:cxnLst/>
            <a:rect r="r" b="b" t="t" l="l"/>
            <a:pathLst>
              <a:path h="407627" w="1347527">
                <a:moveTo>
                  <a:pt x="0" y="0"/>
                </a:moveTo>
                <a:lnTo>
                  <a:pt x="1347527" y="0"/>
                </a:lnTo>
                <a:lnTo>
                  <a:pt x="1347527" y="407627"/>
                </a:lnTo>
                <a:lnTo>
                  <a:pt x="0" y="4076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9506713" y="5504117"/>
            <a:ext cx="1347527" cy="407627"/>
          </a:xfrm>
          <a:custGeom>
            <a:avLst/>
            <a:gdLst/>
            <a:ahLst/>
            <a:cxnLst/>
            <a:rect r="r" b="b" t="t" l="l"/>
            <a:pathLst>
              <a:path h="407627" w="1347527">
                <a:moveTo>
                  <a:pt x="0" y="0"/>
                </a:moveTo>
                <a:lnTo>
                  <a:pt x="1347527" y="0"/>
                </a:lnTo>
                <a:lnTo>
                  <a:pt x="1347527" y="407627"/>
                </a:lnTo>
                <a:lnTo>
                  <a:pt x="0" y="4076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9506713" y="7534695"/>
            <a:ext cx="1347527" cy="407627"/>
          </a:xfrm>
          <a:custGeom>
            <a:avLst/>
            <a:gdLst/>
            <a:ahLst/>
            <a:cxnLst/>
            <a:rect r="r" b="b" t="t" l="l"/>
            <a:pathLst>
              <a:path h="407627" w="1347527">
                <a:moveTo>
                  <a:pt x="0" y="0"/>
                </a:moveTo>
                <a:lnTo>
                  <a:pt x="1347527" y="0"/>
                </a:lnTo>
                <a:lnTo>
                  <a:pt x="1347527" y="407627"/>
                </a:lnTo>
                <a:lnTo>
                  <a:pt x="0" y="4076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9506713" y="8609072"/>
            <a:ext cx="1347527" cy="407627"/>
          </a:xfrm>
          <a:custGeom>
            <a:avLst/>
            <a:gdLst/>
            <a:ahLst/>
            <a:cxnLst/>
            <a:rect r="r" b="b" t="t" l="l"/>
            <a:pathLst>
              <a:path h="407627" w="1347527">
                <a:moveTo>
                  <a:pt x="0" y="0"/>
                </a:moveTo>
                <a:lnTo>
                  <a:pt x="1347527" y="0"/>
                </a:lnTo>
                <a:lnTo>
                  <a:pt x="1347527" y="407627"/>
                </a:lnTo>
                <a:lnTo>
                  <a:pt x="0" y="4076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1016165" y="7160642"/>
            <a:ext cx="4757290" cy="1289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no_https, most modern phishing sites use HTTPS, making this </a:t>
            </a:r>
            <a:r>
              <a:rPr lang="en-US" sz="2499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less predictive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016165" y="5161888"/>
            <a:ext cx="5581844" cy="1234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Often use hyphens or misleading domain names to app</a:t>
            </a:r>
            <a:r>
              <a:rPr lang="en-US" sz="240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e</a:t>
            </a:r>
            <a:r>
              <a:rPr lang="en-US" sz="240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ar similar </a:t>
            </a:r>
            <a:r>
              <a:rPr lang="en-US" sz="240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t</a:t>
            </a:r>
            <a:r>
              <a:rPr lang="en-US" sz="240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o l</a:t>
            </a:r>
            <a:r>
              <a:rPr lang="en-US" sz="240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e</a:t>
            </a:r>
            <a:r>
              <a:rPr lang="en-US" sz="240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gi</a:t>
            </a:r>
            <a:r>
              <a:rPr lang="en-US" sz="240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t</a:t>
            </a:r>
            <a:r>
              <a:rPr lang="en-US" sz="240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imate ones. Focuses on </a:t>
            </a:r>
            <a:r>
              <a:rPr lang="en-US" sz="2400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patterns</a:t>
            </a:r>
            <a:r>
              <a:rPr lang="en-US" sz="240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016165" y="8603949"/>
            <a:ext cx="4757290" cy="850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Rely on </a:t>
            </a:r>
            <a:r>
              <a:rPr lang="en-US" sz="2499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live monitoring</a:t>
            </a:r>
            <a:r>
              <a:rPr lang="en-US" sz="24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, which can b</a:t>
            </a:r>
            <a:r>
              <a:rPr lang="en-US" sz="24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e</a:t>
            </a:r>
            <a:r>
              <a:rPr lang="en-US" sz="24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</a:t>
            </a:r>
            <a:r>
              <a:rPr lang="en-US" sz="24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c</a:t>
            </a:r>
            <a:r>
              <a:rPr lang="en-US" sz="24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hallenging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5003055" y="4600935"/>
            <a:ext cx="12063510" cy="12124130"/>
          </a:xfrm>
          <a:custGeom>
            <a:avLst/>
            <a:gdLst/>
            <a:ahLst/>
            <a:cxnLst/>
            <a:rect r="r" b="b" t="t" l="l"/>
            <a:pathLst>
              <a:path h="12124130" w="12063510">
                <a:moveTo>
                  <a:pt x="0" y="12124130"/>
                </a:moveTo>
                <a:lnTo>
                  <a:pt x="12063510" y="12124130"/>
                </a:lnTo>
                <a:lnTo>
                  <a:pt x="12063510" y="0"/>
                </a:lnTo>
                <a:lnTo>
                  <a:pt x="0" y="0"/>
                </a:lnTo>
                <a:lnTo>
                  <a:pt x="0" y="1212413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true" rot="0">
            <a:off x="9920401" y="-5310394"/>
            <a:ext cx="12063510" cy="12124130"/>
          </a:xfrm>
          <a:custGeom>
            <a:avLst/>
            <a:gdLst/>
            <a:ahLst/>
            <a:cxnLst/>
            <a:rect r="r" b="b" t="t" l="l"/>
            <a:pathLst>
              <a:path h="12124130" w="12063510">
                <a:moveTo>
                  <a:pt x="0" y="12124131"/>
                </a:moveTo>
                <a:lnTo>
                  <a:pt x="12063509" y="12124131"/>
                </a:lnTo>
                <a:lnTo>
                  <a:pt x="12063509" y="0"/>
                </a:lnTo>
                <a:lnTo>
                  <a:pt x="0" y="0"/>
                </a:lnTo>
                <a:lnTo>
                  <a:pt x="0" y="12124131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-5879102">
            <a:off x="-1549725" y="-3363129"/>
            <a:ext cx="7715250" cy="8229600"/>
          </a:xfrm>
          <a:custGeom>
            <a:avLst/>
            <a:gdLst/>
            <a:ahLst/>
            <a:cxnLst/>
            <a:rect r="r" b="b" t="t" l="l"/>
            <a:pathLst>
              <a:path h="8229600" w="7715250">
                <a:moveTo>
                  <a:pt x="0" y="8229600"/>
                </a:moveTo>
                <a:lnTo>
                  <a:pt x="7715250" y="8229600"/>
                </a:lnTo>
                <a:lnTo>
                  <a:pt x="771525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-5879102">
            <a:off x="12242383" y="5911950"/>
            <a:ext cx="7715250" cy="8229600"/>
          </a:xfrm>
          <a:custGeom>
            <a:avLst/>
            <a:gdLst/>
            <a:ahLst/>
            <a:cxnLst/>
            <a:rect r="r" b="b" t="t" l="l"/>
            <a:pathLst>
              <a:path h="8229600" w="7715250">
                <a:moveTo>
                  <a:pt x="7715250" y="0"/>
                </a:moveTo>
                <a:lnTo>
                  <a:pt x="0" y="0"/>
                </a:lnTo>
                <a:lnTo>
                  <a:pt x="0" y="8229600"/>
                </a:lnTo>
                <a:lnTo>
                  <a:pt x="7715250" y="8229600"/>
                </a:lnTo>
                <a:lnTo>
                  <a:pt x="771525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854245" y="1015810"/>
            <a:ext cx="16816480" cy="8831091"/>
            <a:chOff x="0" y="0"/>
            <a:chExt cx="1885369" cy="99009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85369" cy="990092"/>
            </a:xfrm>
            <a:custGeom>
              <a:avLst/>
              <a:gdLst/>
              <a:ahLst/>
              <a:cxnLst/>
              <a:rect r="r" b="b" t="t" l="l"/>
              <a:pathLst>
                <a:path h="990092" w="1885369">
                  <a:moveTo>
                    <a:pt x="17955" y="0"/>
                  </a:moveTo>
                  <a:lnTo>
                    <a:pt x="1867415" y="0"/>
                  </a:lnTo>
                  <a:cubicBezTo>
                    <a:pt x="1872177" y="0"/>
                    <a:pt x="1876743" y="1892"/>
                    <a:pt x="1880111" y="5259"/>
                  </a:cubicBezTo>
                  <a:cubicBezTo>
                    <a:pt x="1883478" y="8626"/>
                    <a:pt x="1885369" y="13193"/>
                    <a:pt x="1885369" y="17955"/>
                  </a:cubicBezTo>
                  <a:lnTo>
                    <a:pt x="1885369" y="972138"/>
                  </a:lnTo>
                  <a:cubicBezTo>
                    <a:pt x="1885369" y="976900"/>
                    <a:pt x="1883478" y="981467"/>
                    <a:pt x="1880111" y="984834"/>
                  </a:cubicBezTo>
                  <a:cubicBezTo>
                    <a:pt x="1876743" y="988201"/>
                    <a:pt x="1872177" y="990092"/>
                    <a:pt x="1867415" y="990092"/>
                  </a:cubicBezTo>
                  <a:lnTo>
                    <a:pt x="17955" y="990092"/>
                  </a:lnTo>
                  <a:cubicBezTo>
                    <a:pt x="13193" y="990092"/>
                    <a:pt x="8626" y="988201"/>
                    <a:pt x="5259" y="984834"/>
                  </a:cubicBezTo>
                  <a:cubicBezTo>
                    <a:pt x="1892" y="981467"/>
                    <a:pt x="0" y="976900"/>
                    <a:pt x="0" y="972138"/>
                  </a:cubicBezTo>
                  <a:lnTo>
                    <a:pt x="0" y="17955"/>
                  </a:lnTo>
                  <a:cubicBezTo>
                    <a:pt x="0" y="13193"/>
                    <a:pt x="1892" y="8626"/>
                    <a:pt x="5259" y="5259"/>
                  </a:cubicBezTo>
                  <a:cubicBezTo>
                    <a:pt x="8626" y="1892"/>
                    <a:pt x="13193" y="0"/>
                    <a:pt x="17955" y="0"/>
                  </a:cubicBezTo>
                  <a:close/>
                </a:path>
              </a:pathLst>
            </a:custGeom>
            <a:solidFill>
              <a:srgbClr val="2D2828"/>
            </a:solidFill>
            <a:ln w="47625" cap="rnd">
              <a:solidFill>
                <a:srgbClr val="2D2828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885369" cy="1028192"/>
            </a:xfrm>
            <a:prstGeom prst="rect">
              <a:avLst/>
            </a:prstGeom>
          </p:spPr>
          <p:txBody>
            <a:bodyPr anchor="ctr" rtlCol="false" tIns="61875" lIns="61875" bIns="61875" rIns="61875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560281" y="538956"/>
            <a:ext cx="17293494" cy="9115059"/>
            <a:chOff x="0" y="0"/>
            <a:chExt cx="1938850" cy="102192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38850" cy="1021929"/>
            </a:xfrm>
            <a:custGeom>
              <a:avLst/>
              <a:gdLst/>
              <a:ahLst/>
              <a:cxnLst/>
              <a:rect r="r" b="b" t="t" l="l"/>
              <a:pathLst>
                <a:path h="1021929" w="1938850">
                  <a:moveTo>
                    <a:pt x="17459" y="0"/>
                  </a:moveTo>
                  <a:lnTo>
                    <a:pt x="1921390" y="0"/>
                  </a:lnTo>
                  <a:cubicBezTo>
                    <a:pt x="1926021" y="0"/>
                    <a:pt x="1930462" y="1839"/>
                    <a:pt x="1933736" y="5114"/>
                  </a:cubicBezTo>
                  <a:cubicBezTo>
                    <a:pt x="1937010" y="8388"/>
                    <a:pt x="1938850" y="12829"/>
                    <a:pt x="1938850" y="17459"/>
                  </a:cubicBezTo>
                  <a:lnTo>
                    <a:pt x="1938850" y="1004470"/>
                  </a:lnTo>
                  <a:cubicBezTo>
                    <a:pt x="1938850" y="1009100"/>
                    <a:pt x="1937010" y="1013541"/>
                    <a:pt x="1933736" y="1016816"/>
                  </a:cubicBezTo>
                  <a:cubicBezTo>
                    <a:pt x="1930462" y="1020090"/>
                    <a:pt x="1926021" y="1021929"/>
                    <a:pt x="1921390" y="1021929"/>
                  </a:cubicBezTo>
                  <a:lnTo>
                    <a:pt x="17459" y="1021929"/>
                  </a:lnTo>
                  <a:cubicBezTo>
                    <a:pt x="7817" y="1021929"/>
                    <a:pt x="0" y="1014112"/>
                    <a:pt x="0" y="1004470"/>
                  </a:cubicBezTo>
                  <a:lnTo>
                    <a:pt x="0" y="17459"/>
                  </a:lnTo>
                  <a:cubicBezTo>
                    <a:pt x="0" y="7817"/>
                    <a:pt x="7817" y="0"/>
                    <a:pt x="1745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2D2828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938850" cy="1060029"/>
            </a:xfrm>
            <a:prstGeom prst="rect">
              <a:avLst/>
            </a:prstGeom>
          </p:spPr>
          <p:txBody>
            <a:bodyPr anchor="ctr" rtlCol="false" tIns="61875" lIns="61875" bIns="61875" rIns="61875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260777" y="1015810"/>
            <a:ext cx="329975" cy="329975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3FC1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6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761714" y="1015810"/>
            <a:ext cx="329975" cy="329975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2A402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60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2262650" y="1015810"/>
            <a:ext cx="329975" cy="329975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C900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60"/>
                </a:lnSpc>
              </a:pPr>
            </a:p>
          </p:txBody>
        </p:sp>
      </p:grpSp>
      <p:sp>
        <p:nvSpPr>
          <p:cNvPr name="AutoShape 22" id="22"/>
          <p:cNvSpPr/>
          <p:nvPr/>
        </p:nvSpPr>
        <p:spPr>
          <a:xfrm>
            <a:off x="567522" y="1702697"/>
            <a:ext cx="1728625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3" id="23"/>
          <p:cNvSpPr txBox="true"/>
          <p:nvPr/>
        </p:nvSpPr>
        <p:spPr>
          <a:xfrm rot="0">
            <a:off x="3409455" y="540667"/>
            <a:ext cx="13849845" cy="1162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926"/>
              </a:lnSpc>
              <a:spcBef>
                <a:spcPct val="0"/>
              </a:spcBef>
            </a:pPr>
            <a:r>
              <a:rPr lang="en-US" b="true" sz="6375">
                <a:solidFill>
                  <a:srgbClr val="2D2828"/>
                </a:solidFill>
                <a:latin typeface="Poppins Bold"/>
                <a:ea typeface="Poppins Bold"/>
                <a:cs typeface="Poppins Bold"/>
                <a:sym typeface="Poppins Bold"/>
              </a:rPr>
              <a:t>Best Models for Each Grouping</a:t>
            </a:r>
          </a:p>
        </p:txBody>
      </p:sp>
      <p:graphicFrame>
        <p:nvGraphicFramePr>
          <p:cNvPr name="Table 24" id="24"/>
          <p:cNvGraphicFramePr>
            <a:graphicFrameLocks noGrp="true"/>
          </p:cNvGraphicFramePr>
          <p:nvPr/>
        </p:nvGraphicFramePr>
        <p:xfrm>
          <a:off x="1028700" y="1919021"/>
          <a:ext cx="16230600" cy="7267524"/>
        </p:xfrm>
        <a:graphic>
          <a:graphicData uri="http://schemas.openxmlformats.org/drawingml/2006/table">
            <a:tbl>
              <a:tblPr/>
              <a:tblGrid>
                <a:gridCol w="4865109"/>
                <a:gridCol w="8636939"/>
                <a:gridCol w="2728552"/>
              </a:tblGrid>
              <a:tr h="147710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🔗 </a:t>
                      </a: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URL Structure Features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Best model: XGBoost</a:t>
                      </a:r>
                      <a:endParaRPr lang="en-US" sz="1100"/>
                    </a:p>
                    <a:p>
                      <a:pPr algn="ctr">
                        <a:lnSpc>
                          <a:spcPts val="3499"/>
                        </a:lnSpc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Best Feature: url_dash_count</a:t>
                      </a:r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F1 Score: 90.1%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1526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🔐 Secur</a:t>
                      </a: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ity Indicators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Best model: Gradient Boosting</a:t>
                      </a:r>
                      <a:endParaRPr lang="en-US" sz="1100"/>
                    </a:p>
                    <a:p>
                      <a:pPr algn="ctr">
                        <a:lnSpc>
                          <a:spcPts val="3499"/>
                        </a:lnSpc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Best Feature: path_length</a:t>
                      </a:r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F1 Score: 74.8%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4462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🌐 W</a:t>
                      </a: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ebsite Content Features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Best model: XGBoost</a:t>
                      </a:r>
                      <a:endParaRPr lang="en-US" sz="1100"/>
                    </a:p>
                    <a:p>
                      <a:pPr algn="ctr">
                        <a:lnSpc>
                          <a:spcPts val="3499"/>
                        </a:lnSpc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Best Feature: pct_external_links</a:t>
                      </a:r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F1 Score: 97.1%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1526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🧠</a:t>
                      </a: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 </a:t>
                      </a: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Behavioral Features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Best model: Logistic Regression</a:t>
                      </a:r>
                      <a:endParaRPr lang="en-US" sz="1100"/>
                    </a:p>
                    <a:p>
                      <a:pPr algn="ctr">
                        <a:lnSpc>
                          <a:spcPts val="3499"/>
                        </a:lnSpc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Best Feature: domain_name_mismatch</a:t>
                      </a:r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F1 Score: 79.2%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1526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⚙️ R</a:t>
                      </a:r>
                      <a:r>
                        <a:rPr lang="en-US" sz="2799">
                          <a:solidFill>
                            <a:srgbClr val="000000"/>
                          </a:solidFill>
                          <a:latin typeface="TT Fors"/>
                          <a:ea typeface="TT Fors"/>
                          <a:cs typeface="TT Fors"/>
                          <a:sym typeface="TT Fors"/>
                        </a:rPr>
                        <a:t>eal-Time Execution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Best model: XGBoost</a:t>
                      </a:r>
                      <a:endParaRPr lang="en-US" sz="1100"/>
                    </a:p>
                    <a:p>
                      <a:pPr algn="ctr">
                        <a:lnSpc>
                          <a:spcPts val="3499"/>
                        </a:lnSpc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Best Feature: rt_pct_null_redirect_links</a:t>
                      </a:r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F1 Score: 85.0%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25" id="25"/>
          <p:cNvGrpSpPr/>
          <p:nvPr/>
        </p:nvGrpSpPr>
        <p:grpSpPr>
          <a:xfrm rot="0">
            <a:off x="10478931" y="2121585"/>
            <a:ext cx="1689556" cy="581369"/>
            <a:chOff x="0" y="0"/>
            <a:chExt cx="373260" cy="128437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373260" cy="128437"/>
            </a:xfrm>
            <a:custGeom>
              <a:avLst/>
              <a:gdLst/>
              <a:ahLst/>
              <a:cxnLst/>
              <a:rect r="r" b="b" t="t" l="l"/>
              <a:pathLst>
                <a:path h="128437" w="373260">
                  <a:moveTo>
                    <a:pt x="0" y="0"/>
                  </a:moveTo>
                  <a:lnTo>
                    <a:pt x="373260" y="0"/>
                  </a:lnTo>
                  <a:lnTo>
                    <a:pt x="373260" y="128437"/>
                  </a:lnTo>
                  <a:lnTo>
                    <a:pt x="0" y="1284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F43FC1"/>
              </a:solidFill>
              <a:prstDash val="solid"/>
              <a:miter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38100"/>
              <a:ext cx="373260" cy="1665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0478931" y="5053552"/>
            <a:ext cx="1689556" cy="581369"/>
            <a:chOff x="0" y="0"/>
            <a:chExt cx="373260" cy="128437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373260" cy="128437"/>
            </a:xfrm>
            <a:custGeom>
              <a:avLst/>
              <a:gdLst/>
              <a:ahLst/>
              <a:cxnLst/>
              <a:rect r="r" b="b" t="t" l="l"/>
              <a:pathLst>
                <a:path h="128437" w="373260">
                  <a:moveTo>
                    <a:pt x="0" y="0"/>
                  </a:moveTo>
                  <a:lnTo>
                    <a:pt x="373260" y="0"/>
                  </a:lnTo>
                  <a:lnTo>
                    <a:pt x="373260" y="128437"/>
                  </a:lnTo>
                  <a:lnTo>
                    <a:pt x="0" y="1284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F43FC1"/>
              </a:solidFill>
              <a:prstDash val="solid"/>
              <a:miter/>
            </a:ln>
          </p:spPr>
        </p:sp>
        <p:sp>
          <p:nvSpPr>
            <p:cNvPr name="TextBox 30" id="30"/>
            <p:cNvSpPr txBox="true"/>
            <p:nvPr/>
          </p:nvSpPr>
          <p:spPr>
            <a:xfrm>
              <a:off x="0" y="-38100"/>
              <a:ext cx="373260" cy="1665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0478931" y="7902079"/>
            <a:ext cx="1689556" cy="581369"/>
            <a:chOff x="0" y="0"/>
            <a:chExt cx="373260" cy="128437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373260" cy="128437"/>
            </a:xfrm>
            <a:custGeom>
              <a:avLst/>
              <a:gdLst/>
              <a:ahLst/>
              <a:cxnLst/>
              <a:rect r="r" b="b" t="t" l="l"/>
              <a:pathLst>
                <a:path h="128437" w="373260">
                  <a:moveTo>
                    <a:pt x="0" y="0"/>
                  </a:moveTo>
                  <a:lnTo>
                    <a:pt x="373260" y="0"/>
                  </a:lnTo>
                  <a:lnTo>
                    <a:pt x="373260" y="128437"/>
                  </a:lnTo>
                  <a:lnTo>
                    <a:pt x="0" y="1284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F43FC1"/>
              </a:solidFill>
              <a:prstDash val="solid"/>
              <a:miter/>
            </a:ln>
          </p:spPr>
        </p:sp>
        <p:sp>
          <p:nvSpPr>
            <p:cNvPr name="TextBox 33" id="33"/>
            <p:cNvSpPr txBox="true"/>
            <p:nvPr/>
          </p:nvSpPr>
          <p:spPr>
            <a:xfrm>
              <a:off x="0" y="-38100"/>
              <a:ext cx="373260" cy="1665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5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3201757" y="-1780575"/>
            <a:ext cx="14963669" cy="15038863"/>
          </a:xfrm>
          <a:custGeom>
            <a:avLst/>
            <a:gdLst/>
            <a:ahLst/>
            <a:cxnLst/>
            <a:rect r="r" b="b" t="t" l="l"/>
            <a:pathLst>
              <a:path h="15038863" w="14963669">
                <a:moveTo>
                  <a:pt x="0" y="15038863"/>
                </a:moveTo>
                <a:lnTo>
                  <a:pt x="14963669" y="15038863"/>
                </a:lnTo>
                <a:lnTo>
                  <a:pt x="14963669" y="0"/>
                </a:lnTo>
                <a:lnTo>
                  <a:pt x="0" y="0"/>
                </a:lnTo>
                <a:lnTo>
                  <a:pt x="0" y="15038863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7512902">
            <a:off x="200276" y="1170638"/>
            <a:ext cx="8946015" cy="9542416"/>
          </a:xfrm>
          <a:custGeom>
            <a:avLst/>
            <a:gdLst/>
            <a:ahLst/>
            <a:cxnLst/>
            <a:rect r="r" b="b" t="t" l="l"/>
            <a:pathLst>
              <a:path h="9542416" w="8946015">
                <a:moveTo>
                  <a:pt x="0" y="0"/>
                </a:moveTo>
                <a:lnTo>
                  <a:pt x="8946015" y="0"/>
                </a:lnTo>
                <a:lnTo>
                  <a:pt x="8946015" y="9542416"/>
                </a:lnTo>
                <a:lnTo>
                  <a:pt x="0" y="95424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093179" y="971550"/>
            <a:ext cx="8189281" cy="969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39"/>
              </a:lnSpc>
            </a:pPr>
            <a:r>
              <a:rPr lang="en-US" sz="6000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 Overview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093179" y="2970545"/>
            <a:ext cx="9166121" cy="2724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Form of cyberattack where malicious websites impersonate legitimate ones to steal sensitive user information such as:</a:t>
            </a:r>
          </a:p>
          <a:p>
            <a:pPr algn="just" marL="561339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passwords</a:t>
            </a:r>
          </a:p>
          <a:p>
            <a:pPr algn="just" marL="561339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credit card details</a:t>
            </a:r>
          </a:p>
          <a:p>
            <a:pPr algn="just" marL="561339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social security numbers</a:t>
            </a:r>
          </a:p>
          <a:p>
            <a:pPr algn="just" marL="561339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banking credentials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02277" y="6236283"/>
            <a:ext cx="8385723" cy="643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9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Why is it Important to Detect?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02277" y="7023544"/>
            <a:ext cx="7011805" cy="2603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Detecting phishing websites is essential for </a:t>
            </a:r>
            <a:r>
              <a:rPr lang="en-US" sz="2499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protecting sensitive information</a:t>
            </a:r>
            <a:r>
              <a:rPr lang="en-US" sz="24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, </a:t>
            </a:r>
            <a:r>
              <a:rPr lang="en-US" sz="2499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strengthening cybersecurity</a:t>
            </a:r>
            <a:r>
              <a:rPr lang="en-US" sz="24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, and </a:t>
            </a:r>
            <a:r>
              <a:rPr lang="en-US" sz="2499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preventing financial</a:t>
            </a:r>
            <a:r>
              <a:rPr lang="en-US" sz="24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and </a:t>
            </a:r>
            <a:r>
              <a:rPr lang="en-US" sz="2499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reputational damage</a:t>
            </a:r>
            <a:r>
              <a:rPr lang="en-US" sz="24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.</a:t>
            </a:r>
          </a:p>
          <a:p>
            <a:pPr algn="l">
              <a:lnSpc>
                <a:spcPts val="349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8093179" y="2308240"/>
            <a:ext cx="4937290" cy="643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9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What is Phishing?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367313" y="-5033365"/>
            <a:ext cx="12063510" cy="12124130"/>
          </a:xfrm>
          <a:custGeom>
            <a:avLst/>
            <a:gdLst/>
            <a:ahLst/>
            <a:cxnLst/>
            <a:rect r="r" b="b" t="t" l="l"/>
            <a:pathLst>
              <a:path h="12124130" w="12063510">
                <a:moveTo>
                  <a:pt x="0" y="0"/>
                </a:moveTo>
                <a:lnTo>
                  <a:pt x="12063510" y="0"/>
                </a:lnTo>
                <a:lnTo>
                  <a:pt x="12063510" y="12124130"/>
                </a:lnTo>
                <a:lnTo>
                  <a:pt x="0" y="121241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8161939">
            <a:off x="-1487302" y="-3086100"/>
            <a:ext cx="9486571" cy="8229600"/>
          </a:xfrm>
          <a:custGeom>
            <a:avLst/>
            <a:gdLst/>
            <a:ahLst/>
            <a:cxnLst/>
            <a:rect r="r" b="b" t="t" l="l"/>
            <a:pathLst>
              <a:path h="8229600" w="9486571">
                <a:moveTo>
                  <a:pt x="0" y="0"/>
                </a:moveTo>
                <a:lnTo>
                  <a:pt x="9486570" y="0"/>
                </a:lnTo>
                <a:lnTo>
                  <a:pt x="94865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05534" y="5298025"/>
            <a:ext cx="8115300" cy="3913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15"/>
              </a:lnSpc>
            </a:pPr>
            <a:r>
              <a:rPr lang="en-US" sz="63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Important Features XGBoost Results </a:t>
            </a:r>
            <a:r>
              <a:rPr lang="en-US" sz="63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(Best model overall) </a:t>
            </a:r>
            <a:r>
              <a:rPr lang="en-US" sz="63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  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0783857" y="2088368"/>
          <a:ext cx="4922101" cy="4271488"/>
        </p:xfrm>
        <a:graphic>
          <a:graphicData uri="http://schemas.openxmlformats.org/drawingml/2006/table">
            <a:tbl>
              <a:tblPr/>
              <a:tblGrid>
                <a:gridCol w="2120486"/>
                <a:gridCol w="2065333"/>
              </a:tblGrid>
              <a:tr h="213574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56"/>
                        </a:lnSpc>
                        <a:defRPr/>
                      </a:pPr>
                      <a:r>
                        <a:rPr lang="en-US" sz="304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1409</a:t>
                      </a:r>
                      <a:endParaRPr lang="en-US" sz="1100"/>
                    </a:p>
                  </a:txBody>
                  <a:tcPr marL="227106" marR="227106" marT="227106" marB="227106" anchor="ctr">
                    <a:lnL cmpd="sng" algn="ctr" cap="flat" w="5414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5414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5414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5414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56"/>
                        </a:lnSpc>
                        <a:defRPr/>
                      </a:pPr>
                      <a:r>
                        <a:rPr lang="en-US" sz="304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54</a:t>
                      </a:r>
                      <a:endParaRPr lang="en-US" sz="1100"/>
                    </a:p>
                  </a:txBody>
                  <a:tcPr marL="227106" marR="227106" marT="227106" marB="227106" anchor="ctr">
                    <a:lnL cmpd="sng" algn="ctr" cap="flat" w="5414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5414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5414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5414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3574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56"/>
                        </a:lnSpc>
                        <a:defRPr/>
                      </a:pPr>
                      <a:r>
                        <a:rPr lang="en-US" sz="304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51</a:t>
                      </a:r>
                      <a:endParaRPr lang="en-US" sz="1100"/>
                    </a:p>
                  </a:txBody>
                  <a:tcPr marL="227106" marR="227106" marT="227106" marB="227106" anchor="ctr">
                    <a:lnL cmpd="sng" algn="ctr" cap="flat" w="5414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5414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5414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5414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56"/>
                        </a:lnSpc>
                        <a:defRPr/>
                      </a:pPr>
                      <a:r>
                        <a:rPr lang="en-US" sz="304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1486</a:t>
                      </a:r>
                      <a:endParaRPr lang="en-US" sz="1100"/>
                    </a:p>
                  </a:txBody>
                  <a:tcPr marL="227106" marR="227106" marT="227106" marB="227106" anchor="ctr">
                    <a:lnL cmpd="sng" algn="ctr" cap="flat" w="5414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5414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5414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5414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7" id="7"/>
          <p:cNvGrpSpPr/>
          <p:nvPr/>
        </p:nvGrpSpPr>
        <p:grpSpPr>
          <a:xfrm rot="0">
            <a:off x="10783857" y="2088368"/>
            <a:ext cx="2064363" cy="1791491"/>
            <a:chOff x="0" y="0"/>
            <a:chExt cx="456063" cy="39578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56063" cy="395780"/>
            </a:xfrm>
            <a:custGeom>
              <a:avLst/>
              <a:gdLst/>
              <a:ahLst/>
              <a:cxnLst/>
              <a:rect r="r" b="b" t="t" l="l"/>
              <a:pathLst>
                <a:path h="395780" w="456063">
                  <a:moveTo>
                    <a:pt x="0" y="0"/>
                  </a:moveTo>
                  <a:lnTo>
                    <a:pt x="456063" y="0"/>
                  </a:lnTo>
                  <a:lnTo>
                    <a:pt x="456063" y="395780"/>
                  </a:lnTo>
                  <a:lnTo>
                    <a:pt x="0" y="39578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F43FC1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456063" cy="433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0692655" y="1113739"/>
            <a:ext cx="4485515" cy="707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7"/>
              </a:lnSpc>
              <a:spcBef>
                <a:spcPct val="0"/>
              </a:spcBef>
            </a:pPr>
            <a:r>
              <a:rPr lang="en-US" b="true" sz="3905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Confusion Matrix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2848220" y="3879859"/>
            <a:ext cx="2064363" cy="1791491"/>
            <a:chOff x="0" y="0"/>
            <a:chExt cx="456063" cy="39578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56063" cy="395780"/>
            </a:xfrm>
            <a:custGeom>
              <a:avLst/>
              <a:gdLst/>
              <a:ahLst/>
              <a:cxnLst/>
              <a:rect r="r" b="b" t="t" l="l"/>
              <a:pathLst>
                <a:path h="395780" w="456063">
                  <a:moveTo>
                    <a:pt x="0" y="0"/>
                  </a:moveTo>
                  <a:lnTo>
                    <a:pt x="456063" y="0"/>
                  </a:lnTo>
                  <a:lnTo>
                    <a:pt x="456063" y="395780"/>
                  </a:lnTo>
                  <a:lnTo>
                    <a:pt x="0" y="39578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F43FC1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56063" cy="433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1078951" y="5932522"/>
            <a:ext cx="3366957" cy="1158243"/>
            <a:chOff x="0" y="0"/>
            <a:chExt cx="4489277" cy="1544324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377953" y="872600"/>
              <a:ext cx="3655559" cy="6717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72"/>
                </a:lnSpc>
                <a:spcBef>
                  <a:spcPct val="0"/>
                </a:spcBef>
              </a:pPr>
              <a:r>
                <a:rPr lang="en-US" sz="298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Predicted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2830295" y="-76200"/>
              <a:ext cx="1658982" cy="6717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72"/>
                </a:lnSpc>
                <a:spcBef>
                  <a:spcPct val="0"/>
                </a:spcBef>
              </a:pPr>
              <a:r>
                <a:rPr lang="en-US" sz="298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+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-76200"/>
              <a:ext cx="1658982" cy="6717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72"/>
                </a:lnSpc>
                <a:spcBef>
                  <a:spcPct val="0"/>
                </a:spcBef>
              </a:pPr>
              <a:r>
                <a:rPr lang="en-US" sz="298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-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-10800000">
            <a:off x="15041160" y="2373551"/>
            <a:ext cx="1294215" cy="3012615"/>
            <a:chOff x="0" y="0"/>
            <a:chExt cx="1725620" cy="4016820"/>
          </a:xfrm>
        </p:grpSpPr>
        <p:sp>
          <p:nvSpPr>
            <p:cNvPr name="TextBox 19" id="19"/>
            <p:cNvSpPr txBox="true"/>
            <p:nvPr/>
          </p:nvSpPr>
          <p:spPr>
            <a:xfrm rot="-5400000">
              <a:off x="-569829" y="1675905"/>
              <a:ext cx="1658982" cy="6717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72"/>
                </a:lnSpc>
                <a:spcBef>
                  <a:spcPct val="0"/>
                </a:spcBef>
              </a:pPr>
              <a:r>
                <a:rPr lang="en-US" sz="298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Actual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-5400000">
              <a:off x="560267" y="2851468"/>
              <a:ext cx="1658982" cy="6717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72"/>
                </a:lnSpc>
                <a:spcBef>
                  <a:spcPct val="0"/>
                </a:spcBef>
              </a:pPr>
              <a:r>
                <a:rPr lang="en-US" sz="298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-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-5400000">
              <a:off x="560267" y="493629"/>
              <a:ext cx="1658982" cy="6717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72"/>
                </a:lnSpc>
                <a:spcBef>
                  <a:spcPct val="0"/>
                </a:spcBef>
              </a:pPr>
              <a:r>
                <a:rPr lang="en-US" sz="298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+</a:t>
              </a: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1560216" y="7285401"/>
            <a:ext cx="3077170" cy="2067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2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Accuracy: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96.5%</a:t>
            </a:r>
          </a:p>
          <a:p>
            <a:pPr algn="l">
              <a:lnSpc>
                <a:spcPts val="4142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Precision: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96.5%</a:t>
            </a:r>
          </a:p>
          <a:p>
            <a:pPr algn="l">
              <a:lnSpc>
                <a:spcPts val="4142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Recall: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96.7%</a:t>
            </a:r>
          </a:p>
          <a:p>
            <a:pPr algn="l">
              <a:lnSpc>
                <a:spcPts val="4142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F1 Score: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96.6%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205066" y="-5225889"/>
            <a:ext cx="12063510" cy="12124130"/>
          </a:xfrm>
          <a:custGeom>
            <a:avLst/>
            <a:gdLst/>
            <a:ahLst/>
            <a:cxnLst/>
            <a:rect r="r" b="b" t="t" l="l"/>
            <a:pathLst>
              <a:path h="12124130" w="12063510">
                <a:moveTo>
                  <a:pt x="0" y="0"/>
                </a:moveTo>
                <a:lnTo>
                  <a:pt x="12063510" y="0"/>
                </a:lnTo>
                <a:lnTo>
                  <a:pt x="12063510" y="12124131"/>
                </a:lnTo>
                <a:lnTo>
                  <a:pt x="0" y="121241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8161939">
            <a:off x="-1487302" y="-3086100"/>
            <a:ext cx="9486571" cy="8229600"/>
          </a:xfrm>
          <a:custGeom>
            <a:avLst/>
            <a:gdLst/>
            <a:ahLst/>
            <a:cxnLst/>
            <a:rect r="r" b="b" t="t" l="l"/>
            <a:pathLst>
              <a:path h="8229600" w="9486571">
                <a:moveTo>
                  <a:pt x="0" y="0"/>
                </a:moveTo>
                <a:lnTo>
                  <a:pt x="9486570" y="0"/>
                </a:lnTo>
                <a:lnTo>
                  <a:pt x="94865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73327" y="4213589"/>
            <a:ext cx="8115300" cy="2951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15"/>
              </a:lnSpc>
            </a:pPr>
            <a:r>
              <a:rPr lang="en-US" sz="63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Hyperparameter Tuning Process with XGBoost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0450780" y="1276154"/>
          <a:ext cx="4970270" cy="4313289"/>
        </p:xfrm>
        <a:graphic>
          <a:graphicData uri="http://schemas.openxmlformats.org/drawingml/2006/table">
            <a:tbl>
              <a:tblPr/>
              <a:tblGrid>
                <a:gridCol w="2141237"/>
                <a:gridCol w="2085545"/>
              </a:tblGrid>
              <a:tr h="215664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76"/>
                        </a:lnSpc>
                        <a:defRPr/>
                      </a:pPr>
                      <a:r>
                        <a:rPr lang="en-US" sz="3054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1411</a:t>
                      </a:r>
                      <a:endParaRPr lang="en-US" sz="1100"/>
                    </a:p>
                  </a:txBody>
                  <a:tcPr marL="228215" marR="228215" marT="228215" marB="228215" anchor="ctr">
                    <a:lnL cmpd="sng" algn="ctr" cap="flat" w="5467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5467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5467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5467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76"/>
                        </a:lnSpc>
                        <a:defRPr/>
                      </a:pPr>
                      <a:r>
                        <a:rPr lang="en-US" sz="3054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52</a:t>
                      </a:r>
                      <a:endParaRPr lang="en-US" sz="1100"/>
                    </a:p>
                  </a:txBody>
                  <a:tcPr marL="228215" marR="228215" marT="228215" marB="228215" anchor="ctr">
                    <a:lnL cmpd="sng" algn="ctr" cap="flat" w="5467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5467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5467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5467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664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76"/>
                        </a:lnSpc>
                        <a:defRPr/>
                      </a:pPr>
                      <a:r>
                        <a:rPr lang="en-US" sz="3054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50</a:t>
                      </a:r>
                      <a:endParaRPr lang="en-US" sz="1100"/>
                    </a:p>
                  </a:txBody>
                  <a:tcPr marL="228215" marR="228215" marT="228215" marB="228215" anchor="ctr">
                    <a:lnL cmpd="sng" algn="ctr" cap="flat" w="5467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5467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5467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5467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76"/>
                        </a:lnSpc>
                        <a:defRPr/>
                      </a:pPr>
                      <a:r>
                        <a:rPr lang="en-US" sz="3054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1487</a:t>
                      </a:r>
                      <a:endParaRPr lang="en-US" sz="1100"/>
                    </a:p>
                  </a:txBody>
                  <a:tcPr marL="228215" marR="228215" marT="228215" marB="228215" anchor="ctr">
                    <a:lnL cmpd="sng" algn="ctr" cap="flat" w="5467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5467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5467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54679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7" id="7"/>
          <p:cNvGrpSpPr/>
          <p:nvPr/>
        </p:nvGrpSpPr>
        <p:grpSpPr>
          <a:xfrm rot="0">
            <a:off x="10450780" y="1276154"/>
            <a:ext cx="2162058" cy="1800236"/>
            <a:chOff x="0" y="0"/>
            <a:chExt cx="475326" cy="39578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75326" cy="395780"/>
            </a:xfrm>
            <a:custGeom>
              <a:avLst/>
              <a:gdLst/>
              <a:ahLst/>
              <a:cxnLst/>
              <a:rect r="r" b="b" t="t" l="l"/>
              <a:pathLst>
                <a:path h="395780" w="475326">
                  <a:moveTo>
                    <a:pt x="0" y="0"/>
                  </a:moveTo>
                  <a:lnTo>
                    <a:pt x="475326" y="0"/>
                  </a:lnTo>
                  <a:lnTo>
                    <a:pt x="475326" y="395780"/>
                  </a:lnTo>
                  <a:lnTo>
                    <a:pt x="0" y="39578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F43FC1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475326" cy="433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0359133" y="306850"/>
            <a:ext cx="4507410" cy="701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4"/>
              </a:lnSpc>
              <a:spcBef>
                <a:spcPct val="0"/>
              </a:spcBef>
            </a:pPr>
            <a:r>
              <a:rPr lang="en-US" b="true" sz="392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Confusion Matrix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2525219" y="3076389"/>
            <a:ext cx="2074439" cy="1800236"/>
            <a:chOff x="0" y="0"/>
            <a:chExt cx="456063" cy="39578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56063" cy="395780"/>
            </a:xfrm>
            <a:custGeom>
              <a:avLst/>
              <a:gdLst/>
              <a:ahLst/>
              <a:cxnLst/>
              <a:rect r="r" b="b" t="t" l="l"/>
              <a:pathLst>
                <a:path h="395780" w="456063">
                  <a:moveTo>
                    <a:pt x="0" y="0"/>
                  </a:moveTo>
                  <a:lnTo>
                    <a:pt x="456063" y="0"/>
                  </a:lnTo>
                  <a:lnTo>
                    <a:pt x="456063" y="395780"/>
                  </a:lnTo>
                  <a:lnTo>
                    <a:pt x="0" y="39578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F43FC1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56063" cy="433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921142" y="5150483"/>
            <a:ext cx="3383392" cy="1163897"/>
            <a:chOff x="0" y="0"/>
            <a:chExt cx="4511190" cy="1551862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379798" y="877232"/>
              <a:ext cx="3673403" cy="6746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2"/>
                </a:lnSpc>
                <a:spcBef>
                  <a:spcPct val="0"/>
                </a:spcBef>
              </a:pPr>
              <a:r>
                <a:rPr lang="en-US" sz="299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Predicted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2844110" y="-76200"/>
              <a:ext cx="1667080" cy="6746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2"/>
                </a:lnSpc>
                <a:spcBef>
                  <a:spcPct val="0"/>
                </a:spcBef>
              </a:pPr>
              <a:r>
                <a:rPr lang="en-US" sz="299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+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-76200"/>
              <a:ext cx="1667080" cy="6746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2"/>
                </a:lnSpc>
                <a:spcBef>
                  <a:spcPct val="0"/>
                </a:spcBef>
              </a:pPr>
              <a:r>
                <a:rPr lang="en-US" sz="299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-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-10800000">
            <a:off x="14728864" y="1562729"/>
            <a:ext cx="1300532" cy="3027321"/>
            <a:chOff x="0" y="0"/>
            <a:chExt cx="1734043" cy="4036427"/>
          </a:xfrm>
        </p:grpSpPr>
        <p:sp>
          <p:nvSpPr>
            <p:cNvPr name="TextBox 19" id="19"/>
            <p:cNvSpPr txBox="true"/>
            <p:nvPr/>
          </p:nvSpPr>
          <p:spPr>
            <a:xfrm rot="-5400000">
              <a:off x="-572425" y="1684272"/>
              <a:ext cx="1667080" cy="6746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2"/>
                </a:lnSpc>
                <a:spcBef>
                  <a:spcPct val="0"/>
                </a:spcBef>
              </a:pPr>
              <a:r>
                <a:rPr lang="en-US" sz="299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Actual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-5400000">
              <a:off x="563187" y="2865572"/>
              <a:ext cx="1667080" cy="6746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2"/>
                </a:lnSpc>
                <a:spcBef>
                  <a:spcPct val="0"/>
                </a:spcBef>
              </a:pPr>
              <a:r>
                <a:rPr lang="en-US" sz="299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-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-5400000">
              <a:off x="563187" y="496225"/>
              <a:ext cx="1667080" cy="6746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2"/>
                </a:lnSpc>
                <a:spcBef>
                  <a:spcPct val="0"/>
                </a:spcBef>
              </a:pPr>
              <a:r>
                <a:rPr lang="en-US" sz="299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+</a:t>
              </a: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8319822" y="7117317"/>
            <a:ext cx="3077245" cy="2067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2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Accuracy: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96.</a:t>
            </a:r>
            <a:r>
              <a:rPr lang="en-US" sz="2958">
                <a:solidFill>
                  <a:srgbClr val="F43FC1"/>
                </a:solidFill>
                <a:latin typeface="TT Fors"/>
                <a:ea typeface="TT Fors"/>
                <a:cs typeface="TT Fors"/>
                <a:sym typeface="TT Fors"/>
              </a:rPr>
              <a:t>6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%</a:t>
            </a:r>
          </a:p>
          <a:p>
            <a:pPr algn="l">
              <a:lnSpc>
                <a:spcPts val="4142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Precision: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96.</a:t>
            </a:r>
            <a:r>
              <a:rPr lang="en-US" sz="2958">
                <a:solidFill>
                  <a:srgbClr val="F43FC1"/>
                </a:solidFill>
                <a:latin typeface="TT Fors"/>
                <a:ea typeface="TT Fors"/>
                <a:cs typeface="TT Fors"/>
                <a:sym typeface="TT Fors"/>
              </a:rPr>
              <a:t>6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%</a:t>
            </a:r>
          </a:p>
          <a:p>
            <a:pPr algn="l">
              <a:lnSpc>
                <a:spcPts val="4142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Recall: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96.7%</a:t>
            </a:r>
          </a:p>
          <a:p>
            <a:pPr algn="l">
              <a:lnSpc>
                <a:spcPts val="4142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F1 Score: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96.</a:t>
            </a:r>
            <a:r>
              <a:rPr lang="en-US" sz="2958">
                <a:solidFill>
                  <a:srgbClr val="F43FC1"/>
                </a:solidFill>
                <a:latin typeface="TT Fors"/>
                <a:ea typeface="TT Fors"/>
                <a:cs typeface="TT Fors"/>
                <a:sym typeface="TT Fors"/>
              </a:rPr>
              <a:t>7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%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800636" y="6893706"/>
            <a:ext cx="6173797" cy="2591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2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n_estimato</a:t>
            </a: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rs: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[50, 100, 200]</a:t>
            </a:r>
          </a:p>
          <a:p>
            <a:pPr algn="l">
              <a:lnSpc>
                <a:spcPts val="4142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max_depth: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[3, 6, 10]</a:t>
            </a:r>
          </a:p>
          <a:p>
            <a:pPr algn="l">
              <a:lnSpc>
                <a:spcPts val="4142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learning_rate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: [3, 6, 10]</a:t>
            </a:r>
          </a:p>
          <a:p>
            <a:pPr algn="l">
              <a:lnSpc>
                <a:spcPts val="4142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subsample: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[0.6, 0.8, 1.0]</a:t>
            </a:r>
          </a:p>
          <a:p>
            <a:pPr algn="l">
              <a:lnSpc>
                <a:spcPts val="4142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colsample_bytree: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[0.6, 0.8, 1.0]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73327" y="7417581"/>
            <a:ext cx="7206629" cy="2067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2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Best Hyperpa</a:t>
            </a:r>
            <a:r>
              <a:rPr lang="en-US" b="true" sz="2958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rameters: </a:t>
            </a:r>
            <a:r>
              <a:rPr lang="en-US" sz="2958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{'colsample_bytree': 0.6, 'learning_rate': 0.1, 'max_depth': 10, 'n_estimators': 200, 'subsample': 0.8}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367313" y="-5033365"/>
            <a:ext cx="12063510" cy="12124130"/>
          </a:xfrm>
          <a:custGeom>
            <a:avLst/>
            <a:gdLst/>
            <a:ahLst/>
            <a:cxnLst/>
            <a:rect r="r" b="b" t="t" l="l"/>
            <a:pathLst>
              <a:path h="12124130" w="12063510">
                <a:moveTo>
                  <a:pt x="0" y="0"/>
                </a:moveTo>
                <a:lnTo>
                  <a:pt x="12063510" y="0"/>
                </a:lnTo>
                <a:lnTo>
                  <a:pt x="12063510" y="12124130"/>
                </a:lnTo>
                <a:lnTo>
                  <a:pt x="0" y="121241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8161939">
            <a:off x="-1487302" y="-3086100"/>
            <a:ext cx="9486571" cy="8229600"/>
          </a:xfrm>
          <a:custGeom>
            <a:avLst/>
            <a:gdLst/>
            <a:ahLst/>
            <a:cxnLst/>
            <a:rect r="r" b="b" t="t" l="l"/>
            <a:pathLst>
              <a:path h="8229600" w="9486571">
                <a:moveTo>
                  <a:pt x="0" y="0"/>
                </a:moveTo>
                <a:lnTo>
                  <a:pt x="9486570" y="0"/>
                </a:lnTo>
                <a:lnTo>
                  <a:pt x="94865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05534" y="5298025"/>
            <a:ext cx="8115300" cy="2951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15"/>
              </a:lnSpc>
            </a:pPr>
            <a:r>
              <a:rPr lang="en-US" sz="63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XGBoost Results </a:t>
            </a:r>
            <a:r>
              <a:rPr lang="en-US" sz="63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(Best model overall) </a:t>
            </a:r>
            <a:r>
              <a:rPr lang="en-US" sz="63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 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696197" y="2302394"/>
            <a:ext cx="7090594" cy="5848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Why we chose this model with lower performance metrics:</a:t>
            </a:r>
          </a:p>
          <a:p>
            <a:pPr algn="ctr">
              <a:lnSpc>
                <a:spcPts val="4200"/>
              </a:lnSpc>
            </a:pP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The </a:t>
            </a:r>
            <a:r>
              <a:rPr lang="en-US" b="true" sz="3000">
                <a:solidFill>
                  <a:srgbClr val="F5F1E1"/>
                </a:solidFill>
                <a:latin typeface="TT Fors Bold"/>
                <a:ea typeface="TT Fors Bold"/>
                <a:cs typeface="TT Fors Bold"/>
                <a:sym typeface="TT Fors Bold"/>
              </a:rPr>
              <a:t>drop in accuracy</a:t>
            </a: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 (from 98.7% to 96.6%) is a reasonable trade-off for </a:t>
            </a:r>
            <a:r>
              <a:rPr lang="en-US" b="true" sz="3000">
                <a:solidFill>
                  <a:srgbClr val="F5F1E1"/>
                </a:solidFill>
                <a:latin typeface="TT Fors Bold"/>
                <a:ea typeface="TT Fors Bold"/>
                <a:cs typeface="TT Fors Bold"/>
                <a:sym typeface="TT Fors Bold"/>
              </a:rPr>
              <a:t>improved real-world </a:t>
            </a: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usability, efficiency, and </a:t>
            </a:r>
            <a:r>
              <a:rPr lang="en-US" b="true" sz="3000">
                <a:solidFill>
                  <a:srgbClr val="F5F1E1"/>
                </a:solidFill>
                <a:latin typeface="TT Fors Bold"/>
                <a:ea typeface="TT Fors Bold"/>
                <a:cs typeface="TT Fors Bold"/>
                <a:sym typeface="TT Fors Bold"/>
              </a:rPr>
              <a:t>adaptability</a:t>
            </a: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. If the goal is to detect phishing across a variety of websites where some features may be missing, this </a:t>
            </a:r>
            <a:r>
              <a:rPr lang="en-US" b="true" sz="3000">
                <a:solidFill>
                  <a:srgbClr val="F5F1E1"/>
                </a:solidFill>
                <a:latin typeface="TT Fors Bold"/>
                <a:ea typeface="TT Fors Bold"/>
                <a:cs typeface="TT Fors Bold"/>
                <a:sym typeface="TT Fors Bold"/>
              </a:rPr>
              <a:t>model is likely more practical and reliable in usage.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4216393" y="-6359958"/>
            <a:ext cx="17284718" cy="17371576"/>
          </a:xfrm>
          <a:custGeom>
            <a:avLst/>
            <a:gdLst/>
            <a:ahLst/>
            <a:cxnLst/>
            <a:rect r="r" b="b" t="t" l="l"/>
            <a:pathLst>
              <a:path h="17371576" w="17284718">
                <a:moveTo>
                  <a:pt x="0" y="17371576"/>
                </a:moveTo>
                <a:lnTo>
                  <a:pt x="17284718" y="17371576"/>
                </a:lnTo>
                <a:lnTo>
                  <a:pt x="17284718" y="0"/>
                </a:lnTo>
                <a:lnTo>
                  <a:pt x="0" y="0"/>
                </a:lnTo>
                <a:lnTo>
                  <a:pt x="0" y="1737157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625761" y="-3079804"/>
            <a:ext cx="9452788" cy="8708381"/>
          </a:xfrm>
          <a:custGeom>
            <a:avLst/>
            <a:gdLst/>
            <a:ahLst/>
            <a:cxnLst/>
            <a:rect r="r" b="b" t="t" l="l"/>
            <a:pathLst>
              <a:path h="8708381" w="9452788">
                <a:moveTo>
                  <a:pt x="0" y="0"/>
                </a:moveTo>
                <a:lnTo>
                  <a:pt x="9452788" y="0"/>
                </a:lnTo>
                <a:lnTo>
                  <a:pt x="9452788" y="8708380"/>
                </a:lnTo>
                <a:lnTo>
                  <a:pt x="0" y="8708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5057775"/>
            <a:ext cx="7582890" cy="160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sz="99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4161263" y="2438817"/>
            <a:ext cx="15617883" cy="15696365"/>
          </a:xfrm>
          <a:custGeom>
            <a:avLst/>
            <a:gdLst/>
            <a:ahLst/>
            <a:cxnLst/>
            <a:rect r="r" b="b" t="t" l="l"/>
            <a:pathLst>
              <a:path h="15696365" w="15617883">
                <a:moveTo>
                  <a:pt x="0" y="15696366"/>
                </a:moveTo>
                <a:lnTo>
                  <a:pt x="15617883" y="15696366"/>
                </a:lnTo>
                <a:lnTo>
                  <a:pt x="15617883" y="0"/>
                </a:lnTo>
                <a:lnTo>
                  <a:pt x="0" y="0"/>
                </a:lnTo>
                <a:lnTo>
                  <a:pt x="0" y="1569636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88806" y="449489"/>
            <a:ext cx="5717744" cy="19893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15"/>
              </a:lnSpc>
            </a:pPr>
            <a:r>
              <a:rPr lang="en-US" sz="63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Research </a:t>
            </a:r>
          </a:p>
          <a:p>
            <a:pPr algn="l">
              <a:lnSpc>
                <a:spcPts val="7615"/>
              </a:lnSpc>
            </a:pPr>
            <a:r>
              <a:rPr lang="en-US" sz="63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Questions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635739" y="1425103"/>
            <a:ext cx="8451038" cy="914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What substantially different features exist between phishing and legitamate sites?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635739" y="7926106"/>
            <a:ext cx="8451038" cy="1380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>
                <a:solidFill>
                  <a:srgbClr val="751E4E"/>
                </a:solidFill>
                <a:latin typeface="TT Fors"/>
                <a:ea typeface="TT Fors"/>
                <a:cs typeface="TT Fors"/>
                <a:sym typeface="TT Fors"/>
              </a:rPr>
              <a:t>How do various classification models (e.g., logistic regression, decision trees, neural networks) compare in performance metrics?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635739" y="3280954"/>
            <a:ext cx="8451038" cy="914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>
                <a:solidFill>
                  <a:srgbClr val="751E4E"/>
                </a:solidFill>
                <a:latin typeface="TT Fors"/>
                <a:ea typeface="TT Fors"/>
                <a:cs typeface="TT Fors"/>
                <a:sym typeface="TT Fors"/>
              </a:rPr>
              <a:t>How accurately can our model differentiate phishing from legitimate websites using 46 features?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635739" y="5136805"/>
            <a:ext cx="8451038" cy="18477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>
                <a:solidFill>
                  <a:srgbClr val="751E4E"/>
                </a:solidFill>
                <a:latin typeface="TT Fors"/>
                <a:ea typeface="TT Fors"/>
                <a:cs typeface="TT Fors"/>
                <a:sym typeface="TT Fors"/>
              </a:rPr>
              <a:t>What are the differences in behavioral patterns (e.g., form submissions, redirects) between phishing and legitimate websites, and how can these patterns improve phishing detection?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7861" y="3315775"/>
            <a:ext cx="9144000" cy="6261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</a:pPr>
            <a:r>
              <a:rPr lang="en-US" sz="3000" b="true">
                <a:solidFill>
                  <a:srgbClr val="F5F1E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pct_external_links:</a:t>
            </a:r>
            <a:r>
              <a:rPr lang="en-US" sz="3000">
                <a:solidFill>
                  <a:srgbClr val="F5F1E1"/>
                </a:solidFill>
                <a:latin typeface="Canva Sans"/>
                <a:ea typeface="Canva Sans"/>
                <a:cs typeface="Canva Sans"/>
                <a:sym typeface="Canva Sans"/>
              </a:rPr>
              <a:t> High percentages of links pointing to </a:t>
            </a:r>
            <a:r>
              <a:rPr lang="en-US" sz="3000" u="sng">
                <a:solidFill>
                  <a:srgbClr val="F5F1E1"/>
                </a:solidFill>
                <a:latin typeface="Canva Sans"/>
                <a:ea typeface="Canva Sans"/>
                <a:cs typeface="Canva Sans"/>
                <a:sym typeface="Canva Sans"/>
              </a:rPr>
              <a:t>external domains</a:t>
            </a:r>
            <a:r>
              <a:rPr lang="en-US" sz="3000">
                <a:solidFill>
                  <a:srgbClr val="F5F1E1"/>
                </a:solidFill>
                <a:latin typeface="Canva Sans"/>
                <a:ea typeface="Canva Sans"/>
                <a:cs typeface="Canva Sans"/>
                <a:sym typeface="Canva Sans"/>
              </a:rPr>
              <a:t> are common in phishing sites.</a:t>
            </a:r>
          </a:p>
          <a:p>
            <a:pPr algn="ctr">
              <a:lnSpc>
                <a:spcPts val="3569"/>
              </a:lnSpc>
            </a:pPr>
          </a:p>
          <a:p>
            <a:pPr algn="ctr">
              <a:lnSpc>
                <a:spcPts val="3569"/>
              </a:lnSpc>
            </a:pPr>
            <a:r>
              <a:rPr lang="en-US" sz="3000" b="true">
                <a:solidFill>
                  <a:srgbClr val="F5F1E1"/>
                </a:solidFill>
                <a:latin typeface="TT Fors Bold"/>
                <a:ea typeface="TT Fors Bold"/>
                <a:cs typeface="TT Fors Bold"/>
                <a:sym typeface="TT Fors Bold"/>
              </a:rPr>
              <a:t>domain_name_mismatch</a:t>
            </a: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: Phishing sites often </a:t>
            </a:r>
            <a:r>
              <a:rPr lang="en-US" sz="3000" u="sng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display a domain name</a:t>
            </a: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 that </a:t>
            </a:r>
            <a:r>
              <a:rPr lang="en-US" sz="3000" u="sng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doesn’t match</a:t>
            </a: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 the actual destination.</a:t>
            </a:r>
          </a:p>
          <a:p>
            <a:pPr algn="ctr">
              <a:lnSpc>
                <a:spcPts val="3569"/>
              </a:lnSpc>
            </a:pPr>
          </a:p>
          <a:p>
            <a:pPr algn="ctr">
              <a:lnSpc>
                <a:spcPts val="3569"/>
              </a:lnSpc>
            </a:pPr>
            <a:r>
              <a:rPr lang="en-US" sz="3000" b="true">
                <a:solidFill>
                  <a:srgbClr val="F5F1E1"/>
                </a:solidFill>
                <a:latin typeface="TT Fors Bold"/>
                <a:ea typeface="TT Fors Bold"/>
                <a:cs typeface="TT Fors Bold"/>
                <a:sym typeface="TT Fors Bold"/>
              </a:rPr>
              <a:t>rt_pct_null_redirect_links</a:t>
            </a: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: Indicates the use of </a:t>
            </a:r>
            <a:r>
              <a:rPr lang="en-US" sz="3000" u="sng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broken or deceptive redirects.</a:t>
            </a:r>
          </a:p>
          <a:p>
            <a:pPr algn="ctr">
              <a:lnSpc>
                <a:spcPts val="3569"/>
              </a:lnSpc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These features influence model predictions by capturing the </a:t>
            </a:r>
            <a:r>
              <a:rPr lang="en-US" b="true" sz="3000">
                <a:solidFill>
                  <a:srgbClr val="F5F1E1"/>
                </a:solidFill>
                <a:latin typeface="TT Fors Bold"/>
                <a:ea typeface="TT Fors Bold"/>
                <a:cs typeface="TT Fors Bold"/>
                <a:sym typeface="TT Fors Bold"/>
              </a:rPr>
              <a:t>structural and behavioral red flags</a:t>
            </a: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 that are typical of phishing websites.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4161263" y="2438817"/>
            <a:ext cx="15617883" cy="15696365"/>
          </a:xfrm>
          <a:custGeom>
            <a:avLst/>
            <a:gdLst/>
            <a:ahLst/>
            <a:cxnLst/>
            <a:rect r="r" b="b" t="t" l="l"/>
            <a:pathLst>
              <a:path h="15696365" w="15617883">
                <a:moveTo>
                  <a:pt x="0" y="15696366"/>
                </a:moveTo>
                <a:lnTo>
                  <a:pt x="15617883" y="15696366"/>
                </a:lnTo>
                <a:lnTo>
                  <a:pt x="15617883" y="0"/>
                </a:lnTo>
                <a:lnTo>
                  <a:pt x="0" y="0"/>
                </a:lnTo>
                <a:lnTo>
                  <a:pt x="0" y="1569636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88806" y="449489"/>
            <a:ext cx="5717744" cy="19893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15"/>
              </a:lnSpc>
            </a:pPr>
            <a:r>
              <a:rPr lang="en-US" sz="63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Research </a:t>
            </a:r>
          </a:p>
          <a:p>
            <a:pPr algn="l">
              <a:lnSpc>
                <a:spcPts val="7615"/>
              </a:lnSpc>
            </a:pPr>
            <a:r>
              <a:rPr lang="en-US" sz="63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Questions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568568" y="1425103"/>
            <a:ext cx="8451038" cy="914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>
                <a:solidFill>
                  <a:srgbClr val="751E4E"/>
                </a:solidFill>
                <a:latin typeface="TT Fors"/>
                <a:ea typeface="TT Fors"/>
                <a:cs typeface="TT Fors"/>
                <a:sym typeface="TT Fors"/>
              </a:rPr>
              <a:t>What substantially different characteristics exist between phishing and legitamate sites?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568568" y="8074374"/>
            <a:ext cx="8451038" cy="1380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>
                <a:solidFill>
                  <a:srgbClr val="751E4E"/>
                </a:solidFill>
                <a:latin typeface="TT Fors"/>
                <a:ea typeface="TT Fors"/>
                <a:cs typeface="TT Fors"/>
                <a:sym typeface="TT Fors"/>
              </a:rPr>
              <a:t>How do various classification models (e.g., logistic regression, decision trees, neural networks) compare in performance metrics?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568568" y="3174802"/>
            <a:ext cx="8451038" cy="1380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How accurately can our model differentiate phishing from legitimate websites using 46 features?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568568" y="5391225"/>
            <a:ext cx="8451038" cy="18477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>
                <a:solidFill>
                  <a:srgbClr val="751E4E"/>
                </a:solidFill>
                <a:latin typeface="TT Fors"/>
                <a:ea typeface="TT Fors"/>
                <a:cs typeface="TT Fors"/>
                <a:sym typeface="TT Fors"/>
              </a:rPr>
              <a:t>What are the differences in behavioral patterns (e.g., form submissions, redirects) between phishing and legitimate websites, and how can these patterns improve phishing detection?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95006" y="3503560"/>
            <a:ext cx="8648994" cy="5137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88"/>
              </a:lnSpc>
            </a:pPr>
            <a:r>
              <a:rPr lang="en-US" sz="3099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Our best performing model, </a:t>
            </a:r>
            <a:r>
              <a:rPr lang="en-US" sz="3099" b="true">
                <a:solidFill>
                  <a:srgbClr val="F5F1E1"/>
                </a:solidFill>
                <a:latin typeface="TT Fors Bold"/>
                <a:ea typeface="TT Fors Bold"/>
                <a:cs typeface="TT Fors Bold"/>
                <a:sym typeface="TT Fors Bold"/>
              </a:rPr>
              <a:t>XGBoost</a:t>
            </a:r>
            <a:r>
              <a:rPr lang="en-US" sz="3099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, achieved:</a:t>
            </a:r>
          </a:p>
          <a:p>
            <a:pPr algn="ctr">
              <a:lnSpc>
                <a:spcPts val="3688"/>
              </a:lnSpc>
            </a:pPr>
            <a:r>
              <a:rPr lang="en-US" sz="3099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Accuracy: </a:t>
            </a:r>
            <a:r>
              <a:rPr lang="en-US" sz="3099" b="true">
                <a:solidFill>
                  <a:srgbClr val="F5F1E1"/>
                </a:solidFill>
                <a:latin typeface="TT Fors Bold"/>
                <a:ea typeface="TT Fors Bold"/>
                <a:cs typeface="TT Fors Bold"/>
                <a:sym typeface="TT Fors Bold"/>
              </a:rPr>
              <a:t>98.70%</a:t>
            </a:r>
          </a:p>
          <a:p>
            <a:pPr algn="ctr">
              <a:lnSpc>
                <a:spcPts val="3688"/>
              </a:lnSpc>
            </a:pPr>
            <a:r>
              <a:rPr lang="en-US" sz="3099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Precision: </a:t>
            </a:r>
            <a:r>
              <a:rPr lang="en-US" sz="3099" b="true">
                <a:solidFill>
                  <a:srgbClr val="F5F1E1"/>
                </a:solidFill>
                <a:latin typeface="TT Fors Bold"/>
                <a:ea typeface="TT Fors Bold"/>
                <a:cs typeface="TT Fors Bold"/>
                <a:sym typeface="TT Fors Bold"/>
              </a:rPr>
              <a:t>98.57%</a:t>
            </a:r>
          </a:p>
          <a:p>
            <a:pPr algn="ctr">
              <a:lnSpc>
                <a:spcPts val="3688"/>
              </a:lnSpc>
            </a:pPr>
            <a:r>
              <a:rPr lang="en-US" sz="3099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Recall: </a:t>
            </a:r>
            <a:r>
              <a:rPr lang="en-US" sz="3099" b="true">
                <a:solidFill>
                  <a:srgbClr val="F5F1E1"/>
                </a:solidFill>
                <a:latin typeface="TT Fors Bold"/>
                <a:ea typeface="TT Fors Bold"/>
                <a:cs typeface="TT Fors Bold"/>
                <a:sym typeface="TT Fors Bold"/>
              </a:rPr>
              <a:t>98.89%</a:t>
            </a:r>
          </a:p>
          <a:p>
            <a:pPr algn="ctr">
              <a:lnSpc>
                <a:spcPts val="3688"/>
              </a:lnSpc>
            </a:pPr>
            <a:r>
              <a:rPr lang="en-US" sz="3099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F1 Score: </a:t>
            </a:r>
            <a:r>
              <a:rPr lang="en-US" sz="3099" b="true">
                <a:solidFill>
                  <a:srgbClr val="F5F1E1"/>
                </a:solidFill>
                <a:latin typeface="TT Fors Bold"/>
                <a:ea typeface="TT Fors Bold"/>
                <a:cs typeface="TT Fors Bold"/>
                <a:sym typeface="TT Fors Bold"/>
              </a:rPr>
              <a:t>98.73%</a:t>
            </a:r>
          </a:p>
          <a:p>
            <a:pPr algn="ctr">
              <a:lnSpc>
                <a:spcPts val="3688"/>
              </a:lnSpc>
            </a:pPr>
          </a:p>
          <a:p>
            <a:pPr algn="ctr">
              <a:lnSpc>
                <a:spcPts val="3688"/>
              </a:lnSpc>
              <a:spcBef>
                <a:spcPct val="0"/>
              </a:spcBef>
            </a:pPr>
            <a:r>
              <a:rPr lang="en-US" sz="3099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Our model not only catches nearly all phishing site </a:t>
            </a:r>
            <a:r>
              <a:rPr lang="en-US" b="true" sz="3099">
                <a:solidFill>
                  <a:srgbClr val="F5F1E1"/>
                </a:solidFill>
                <a:latin typeface="TT Fors Bold"/>
                <a:ea typeface="TT Fors Bold"/>
                <a:cs typeface="TT Fors Bold"/>
                <a:sym typeface="TT Fors Bold"/>
              </a:rPr>
              <a:t>(high recall)</a:t>
            </a:r>
            <a:r>
              <a:rPr lang="en-US" sz="3099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, but also avoids misclassifying legitimate ones </a:t>
            </a:r>
            <a:r>
              <a:rPr lang="en-US" b="true" sz="3099">
                <a:solidFill>
                  <a:srgbClr val="F5F1E1"/>
                </a:solidFill>
                <a:latin typeface="TT Fors Bold"/>
                <a:ea typeface="TT Fors Bold"/>
                <a:cs typeface="TT Fors Bold"/>
                <a:sym typeface="TT Fors Bold"/>
              </a:rPr>
              <a:t>(high precision).</a:t>
            </a:r>
            <a:r>
              <a:rPr lang="en-US" sz="3099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 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4161263" y="2438817"/>
            <a:ext cx="15617883" cy="15696365"/>
          </a:xfrm>
          <a:custGeom>
            <a:avLst/>
            <a:gdLst/>
            <a:ahLst/>
            <a:cxnLst/>
            <a:rect r="r" b="b" t="t" l="l"/>
            <a:pathLst>
              <a:path h="15696365" w="15617883">
                <a:moveTo>
                  <a:pt x="0" y="15696366"/>
                </a:moveTo>
                <a:lnTo>
                  <a:pt x="15617883" y="15696366"/>
                </a:lnTo>
                <a:lnTo>
                  <a:pt x="15617883" y="0"/>
                </a:lnTo>
                <a:lnTo>
                  <a:pt x="0" y="0"/>
                </a:lnTo>
                <a:lnTo>
                  <a:pt x="0" y="1569636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0" y="3153296"/>
          <a:ext cx="9526585" cy="7133704"/>
        </p:xfrm>
        <a:graphic>
          <a:graphicData uri="http://schemas.openxmlformats.org/drawingml/2006/table">
            <a:tbl>
              <a:tblPr/>
              <a:tblGrid>
                <a:gridCol w="3259991"/>
                <a:gridCol w="1715784"/>
                <a:gridCol w="1631985"/>
                <a:gridCol w="2918824"/>
              </a:tblGrid>
              <a:tr h="153882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40"/>
                        </a:lnSpc>
                        <a:defRPr/>
                      </a:pPr>
                      <a:r>
                        <a:rPr lang="en-US" b="true" sz="2099">
                          <a:solidFill>
                            <a:srgbClr val="FFFF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Behavior Type</a:t>
                      </a:r>
                      <a:endParaRPr lang="en-US" sz="1100"/>
                    </a:p>
                  </a:txBody>
                  <a:tcPr marL="38100" marR="38100" marT="38100" marB="381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40"/>
                        </a:lnSpc>
                        <a:defRPr/>
                      </a:pPr>
                      <a:r>
                        <a:rPr lang="en-US" b="true" sz="2099">
                          <a:solidFill>
                            <a:srgbClr val="FFFF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Phishing Sites (1)</a:t>
                      </a:r>
                      <a:endParaRPr lang="en-US" sz="1100"/>
                    </a:p>
                  </a:txBody>
                  <a:tcPr marL="38100" marR="38100" marT="38100" marB="381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40"/>
                        </a:lnSpc>
                        <a:defRPr/>
                      </a:pPr>
                      <a:r>
                        <a:rPr lang="en-US" b="true" sz="2099">
                          <a:solidFill>
                            <a:srgbClr val="FFFF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Legitimate Sites (0)</a:t>
                      </a:r>
                      <a:endParaRPr lang="en-US" sz="1100"/>
                    </a:p>
                  </a:txBody>
                  <a:tcPr marL="38100" marR="38100" marT="38100" marB="381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40"/>
                        </a:lnSpc>
                        <a:defRPr/>
                      </a:pPr>
                      <a:r>
                        <a:rPr lang="en-US" b="true" sz="2099">
                          <a:solidFill>
                            <a:srgbClr val="FFFF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Insight</a:t>
                      </a:r>
                      <a:endParaRPr lang="en-US" sz="1100"/>
                    </a:p>
                  </a:txBody>
                  <a:tcPr marL="38100" marR="38100" marT="38100" marB="381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5361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40"/>
                        </a:lnSpc>
                        <a:defRPr/>
                      </a:pPr>
                      <a:r>
                        <a:rPr lang="en-US" sz="20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domain_name_mismatch</a:t>
                      </a:r>
                      <a:endParaRPr lang="en-US" sz="1100"/>
                    </a:p>
                  </a:txBody>
                  <a:tcPr marL="38100" marR="38100" marT="38100" marB="381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40"/>
                        </a:lnSpc>
                        <a:defRPr/>
                      </a:pPr>
                      <a:r>
                        <a:rPr lang="en-US" sz="20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0.4060</a:t>
                      </a:r>
                      <a:endParaRPr lang="en-US" sz="1100"/>
                    </a:p>
                  </a:txBody>
                  <a:tcPr marL="38100" marR="38100" marT="38100" marB="381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40"/>
                        </a:lnSpc>
                        <a:defRPr/>
                      </a:pPr>
                      <a:r>
                        <a:rPr lang="en-US" sz="20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0.0246</a:t>
                      </a:r>
                      <a:endParaRPr lang="en-US" sz="1100"/>
                    </a:p>
                  </a:txBody>
                  <a:tcPr marL="38100" marR="38100" marT="38100" marB="381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40"/>
                        </a:lnSpc>
                        <a:defRPr/>
                      </a:pPr>
                      <a:r>
                        <a:rPr lang="en-US" sz="20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Huge difference – phishing sites frequently spoof domains</a:t>
                      </a:r>
                      <a:endParaRPr lang="en-US" sz="1100"/>
                    </a:p>
                  </a:txBody>
                  <a:tcPr marL="38100" marR="38100" marT="38100" marB="381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4858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40"/>
                        </a:lnSpc>
                        <a:defRPr/>
                      </a:pPr>
                      <a:r>
                        <a:rPr lang="en-US" sz="20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missing_title</a:t>
                      </a:r>
                      <a:endParaRPr lang="en-US" sz="1100"/>
                    </a:p>
                  </a:txBody>
                  <a:tcPr marL="38100" marR="38100" marT="38100" marB="381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40"/>
                        </a:lnSpc>
                        <a:defRPr/>
                      </a:pPr>
                      <a:r>
                        <a:rPr lang="en-US" sz="20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0.0528</a:t>
                      </a:r>
                      <a:endParaRPr lang="en-US" sz="1100"/>
                    </a:p>
                  </a:txBody>
                  <a:tcPr marL="38100" marR="38100" marT="38100" marB="381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40"/>
                        </a:lnSpc>
                        <a:defRPr/>
                      </a:pPr>
                      <a:r>
                        <a:rPr lang="en-US" sz="20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0.0116</a:t>
                      </a:r>
                      <a:endParaRPr lang="en-US" sz="1100"/>
                    </a:p>
                  </a:txBody>
                  <a:tcPr marL="38100" marR="38100" marT="38100" marB="381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40"/>
                        </a:lnSpc>
                        <a:defRPr/>
                      </a:pPr>
                      <a:r>
                        <a:rPr lang="en-US" sz="20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Phishing pages often lack proper page titles</a:t>
                      </a:r>
                      <a:endParaRPr lang="en-US" sz="1100"/>
                    </a:p>
                  </a:txBody>
                  <a:tcPr marL="38100" marR="38100" marT="38100" marB="381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3907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40"/>
                        </a:lnSpc>
                        <a:defRPr/>
                      </a:pPr>
                      <a:r>
                        <a:rPr lang="en-US" sz="20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right_click_disabled</a:t>
                      </a:r>
                      <a:endParaRPr lang="en-US" sz="1100"/>
                    </a:p>
                  </a:txBody>
                  <a:tcPr marL="38100" marR="38100" marT="38100" marB="381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40"/>
                        </a:lnSpc>
                        <a:defRPr/>
                      </a:pPr>
                      <a:r>
                        <a:rPr lang="en-US" sz="20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0.0228</a:t>
                      </a:r>
                      <a:endParaRPr lang="en-US" sz="1100"/>
                    </a:p>
                  </a:txBody>
                  <a:tcPr marL="38100" marR="38100" marT="38100" marB="381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40"/>
                        </a:lnSpc>
                        <a:defRPr/>
                      </a:pPr>
                      <a:r>
                        <a:rPr lang="en-US" sz="20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0.0052</a:t>
                      </a:r>
                      <a:endParaRPr lang="en-US" sz="1100"/>
                    </a:p>
                  </a:txBody>
                  <a:tcPr marL="38100" marR="38100" marT="38100" marB="381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40"/>
                        </a:lnSpc>
                        <a:defRPr/>
                      </a:pPr>
                      <a:r>
                        <a:rPr lang="en-US" sz="20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Phishing sites try to block inspection or copying</a:t>
                      </a:r>
                      <a:endParaRPr lang="en-US" sz="1100"/>
                    </a:p>
                  </a:txBody>
                  <a:tcPr marL="38100" marR="38100" marT="38100" marB="381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5361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40"/>
                        </a:lnSpc>
                        <a:defRPr/>
                      </a:pPr>
                      <a:r>
                        <a:rPr lang="en-US" sz="20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has_iframe_or_frame</a:t>
                      </a:r>
                      <a:endParaRPr lang="en-US" sz="1100"/>
                    </a:p>
                  </a:txBody>
                  <a:tcPr marL="38100" marR="38100" marT="38100" marB="381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40"/>
                        </a:lnSpc>
                        <a:defRPr/>
                      </a:pPr>
                      <a:r>
                        <a:rPr lang="en-US" sz="20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0.2282</a:t>
                      </a:r>
                      <a:endParaRPr lang="en-US" sz="1100"/>
                    </a:p>
                  </a:txBody>
                  <a:tcPr marL="38100" marR="38100" marT="38100" marB="381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40"/>
                        </a:lnSpc>
                        <a:defRPr/>
                      </a:pPr>
                      <a:r>
                        <a:rPr lang="en-US" sz="20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0.4510</a:t>
                      </a:r>
                      <a:endParaRPr lang="en-US" sz="1100"/>
                    </a:p>
                  </a:txBody>
                  <a:tcPr marL="38100" marR="38100" marT="38100" marB="381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40"/>
                        </a:lnSpc>
                        <a:defRPr/>
                      </a:pPr>
                      <a:r>
                        <a:rPr lang="en-US" sz="20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Surprisingly less frequent in phishing – legit sites use iframes more often</a:t>
                      </a:r>
                      <a:endParaRPr lang="en-US" sz="1100"/>
                    </a:p>
                  </a:txBody>
                  <a:tcPr marL="38100" marR="38100" marT="38100" marB="381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5" id="5"/>
          <p:cNvSpPr txBox="true"/>
          <p:nvPr/>
        </p:nvSpPr>
        <p:spPr>
          <a:xfrm rot="0">
            <a:off x="788806" y="449489"/>
            <a:ext cx="5717744" cy="19893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15"/>
              </a:lnSpc>
            </a:pPr>
            <a:r>
              <a:rPr lang="en-US" sz="63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Research </a:t>
            </a:r>
          </a:p>
          <a:p>
            <a:pPr algn="l">
              <a:lnSpc>
                <a:spcPts val="7615"/>
              </a:lnSpc>
            </a:pPr>
            <a:r>
              <a:rPr lang="en-US" sz="63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Questions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697596" y="1425103"/>
            <a:ext cx="8451038" cy="914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>
                <a:solidFill>
                  <a:srgbClr val="751E4E"/>
                </a:solidFill>
                <a:latin typeface="TT Fors"/>
                <a:ea typeface="TT Fors"/>
                <a:cs typeface="TT Fors"/>
                <a:sym typeface="TT Fors"/>
              </a:rPr>
              <a:t>What substantially different characteristics exist between phishing and legitamate sites?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697596" y="8074374"/>
            <a:ext cx="8451038" cy="1380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>
                <a:solidFill>
                  <a:srgbClr val="751E4E"/>
                </a:solidFill>
                <a:latin typeface="TT Fors"/>
                <a:ea typeface="TT Fors"/>
                <a:cs typeface="TT Fors"/>
                <a:sym typeface="TT Fors"/>
              </a:rPr>
              <a:t>How do various classification models (e.g., logistic regression, decision trees, neural networks) compare in performance metrics?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697596" y="3330377"/>
            <a:ext cx="8451038" cy="914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>
                <a:solidFill>
                  <a:srgbClr val="751E4E"/>
                </a:solidFill>
                <a:latin typeface="TT Fors"/>
                <a:ea typeface="TT Fors"/>
                <a:cs typeface="TT Fors"/>
                <a:sym typeface="TT Fors"/>
              </a:rPr>
              <a:t>How accurately can our model differentiate phishing from legitimate websites using 46 features?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97596" y="5235650"/>
            <a:ext cx="8451038" cy="18477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What are the differences in behavioral patterns (e.g., form submissions, redirects) between phishing and legitimate websites, and how can these patterns improve phishing detection?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4161263" y="2438817"/>
            <a:ext cx="15617883" cy="15696365"/>
          </a:xfrm>
          <a:custGeom>
            <a:avLst/>
            <a:gdLst/>
            <a:ahLst/>
            <a:cxnLst/>
            <a:rect r="r" b="b" t="t" l="l"/>
            <a:pathLst>
              <a:path h="15696365" w="15617883">
                <a:moveTo>
                  <a:pt x="0" y="15696366"/>
                </a:moveTo>
                <a:lnTo>
                  <a:pt x="15617883" y="15696366"/>
                </a:lnTo>
                <a:lnTo>
                  <a:pt x="15617883" y="0"/>
                </a:lnTo>
                <a:lnTo>
                  <a:pt x="0" y="0"/>
                </a:lnTo>
                <a:lnTo>
                  <a:pt x="0" y="1569636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88806" y="449489"/>
            <a:ext cx="5717744" cy="19893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15"/>
              </a:lnSpc>
            </a:pPr>
            <a:r>
              <a:rPr lang="en-US" sz="63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Research </a:t>
            </a:r>
          </a:p>
          <a:p>
            <a:pPr algn="l">
              <a:lnSpc>
                <a:spcPts val="7615"/>
              </a:lnSpc>
            </a:pPr>
            <a:r>
              <a:rPr lang="en-US" sz="63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Questions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526585" y="1425103"/>
            <a:ext cx="8451038" cy="914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>
                <a:solidFill>
                  <a:srgbClr val="751E4E"/>
                </a:solidFill>
                <a:latin typeface="TT Fors"/>
                <a:ea typeface="TT Fors"/>
                <a:cs typeface="TT Fors"/>
                <a:sym typeface="TT Fors"/>
              </a:rPr>
              <a:t>What substantially different characteristics exist between phishing and legitamate sites?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526585" y="8074374"/>
            <a:ext cx="8451038" cy="1380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>
                <a:solidFill>
                  <a:srgbClr val="751E4E"/>
                </a:solidFill>
                <a:latin typeface="TT Fors"/>
                <a:ea typeface="TT Fors"/>
                <a:cs typeface="TT Fors"/>
                <a:sym typeface="TT Fors"/>
              </a:rPr>
              <a:t>How do various classification models (e.g., logistic regression, decision trees, neural networks) compare in performance metrics?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526585" y="3330377"/>
            <a:ext cx="8451038" cy="914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>
                <a:solidFill>
                  <a:srgbClr val="751E4E"/>
                </a:solidFill>
                <a:latin typeface="TT Fors"/>
                <a:ea typeface="TT Fors"/>
                <a:cs typeface="TT Fors"/>
                <a:sym typeface="TT Fors"/>
              </a:rPr>
              <a:t>How accurately can our model differentiate phishing from legitimate websites using 46 features?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526585" y="5235650"/>
            <a:ext cx="8451038" cy="18477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What are the differences in behavioral patterns (e.g., form submissions, redirects) between phishing and legitimate websites, and how can these patterns improve phishing detection?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82585" y="2636315"/>
            <a:ext cx="9144000" cy="6261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9"/>
              </a:lnSpc>
            </a:pPr>
            <a:r>
              <a:rPr lang="en-US" sz="3000" b="true">
                <a:solidFill>
                  <a:srgbClr val="F5F1E1"/>
                </a:solidFill>
                <a:latin typeface="TT Fors Bold"/>
                <a:ea typeface="TT Fors Bold"/>
                <a:cs typeface="TT Fors Bold"/>
                <a:sym typeface="TT Fors Bold"/>
              </a:rPr>
              <a:t>What This Tells Us</a:t>
            </a:r>
          </a:p>
          <a:p>
            <a:pPr algn="l" marL="647700" indent="-323850" lvl="1">
              <a:lnSpc>
                <a:spcPts val="3569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Phishing websites a</a:t>
            </a: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re highly likely to mismatch domain names and lack proper metadata like titles.</a:t>
            </a:r>
          </a:p>
          <a:p>
            <a:pPr algn="l" marL="647700" indent="-323850" lvl="1">
              <a:lnSpc>
                <a:spcPts val="3569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They more often disable right-click as an evasion technique.</a:t>
            </a:r>
          </a:p>
          <a:p>
            <a:pPr algn="l">
              <a:lnSpc>
                <a:spcPts val="3569"/>
              </a:lnSpc>
              <a:spcBef>
                <a:spcPct val="0"/>
              </a:spcBef>
            </a:pPr>
            <a:r>
              <a:rPr lang="en-US" b="true" sz="3000">
                <a:solidFill>
                  <a:srgbClr val="F5F1E1"/>
                </a:solidFill>
                <a:latin typeface="TT Fors Bold"/>
                <a:ea typeface="TT Fors Bold"/>
                <a:cs typeface="TT Fors Bold"/>
                <a:sym typeface="TT Fors Bold"/>
              </a:rPr>
              <a:t>How This Improves Detection</a:t>
            </a:r>
          </a:p>
          <a:p>
            <a:pPr algn="l" marL="647700" indent="-323850" lvl="1">
              <a:lnSpc>
                <a:spcPts val="3569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Models can learn from these behavioral traits, rather than relying on visual features.</a:t>
            </a:r>
          </a:p>
          <a:p>
            <a:pPr algn="l" marL="647700" indent="-323850" lvl="1">
              <a:lnSpc>
                <a:spcPts val="3569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These patterns are harder for attackers to fake, making detection more resilient to simple spoofing techniques.</a:t>
            </a:r>
          </a:p>
          <a:p>
            <a:pPr algn="l" marL="647700" indent="-323850" lvl="1">
              <a:lnSpc>
                <a:spcPts val="3569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Including behavioral features leads to better recall and precision.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4161263" y="2438817"/>
            <a:ext cx="15617883" cy="15696365"/>
          </a:xfrm>
          <a:custGeom>
            <a:avLst/>
            <a:gdLst/>
            <a:ahLst/>
            <a:cxnLst/>
            <a:rect r="r" b="b" t="t" l="l"/>
            <a:pathLst>
              <a:path h="15696365" w="15617883">
                <a:moveTo>
                  <a:pt x="0" y="15696366"/>
                </a:moveTo>
                <a:lnTo>
                  <a:pt x="15617883" y="15696366"/>
                </a:lnTo>
                <a:lnTo>
                  <a:pt x="15617883" y="0"/>
                </a:lnTo>
                <a:lnTo>
                  <a:pt x="0" y="0"/>
                </a:lnTo>
                <a:lnTo>
                  <a:pt x="0" y="1569636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88806" y="449489"/>
            <a:ext cx="5717744" cy="19893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15"/>
              </a:lnSpc>
            </a:pPr>
            <a:r>
              <a:rPr lang="en-US" sz="63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Research </a:t>
            </a:r>
          </a:p>
          <a:p>
            <a:pPr algn="l">
              <a:lnSpc>
                <a:spcPts val="7615"/>
              </a:lnSpc>
            </a:pPr>
            <a:r>
              <a:rPr lang="en-US" sz="63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Questions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526145" y="1425103"/>
            <a:ext cx="8451038" cy="914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>
                <a:solidFill>
                  <a:srgbClr val="751E4E"/>
                </a:solidFill>
                <a:latin typeface="TT Fors"/>
                <a:ea typeface="TT Fors"/>
                <a:cs typeface="TT Fors"/>
                <a:sym typeface="TT Fors"/>
              </a:rPr>
              <a:t>What substantially different characteristics exist between phishing and legitamate sites?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526145" y="8074374"/>
            <a:ext cx="8451038" cy="1380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How do various classification models (e.g., logistic regression, decision trees, neural networks) compare in performance metrics?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526145" y="3331200"/>
            <a:ext cx="8451038" cy="914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>
                <a:solidFill>
                  <a:srgbClr val="751E4E"/>
                </a:solidFill>
                <a:latin typeface="TT Fors"/>
                <a:ea typeface="TT Fors"/>
                <a:cs typeface="TT Fors"/>
                <a:sym typeface="TT Fors"/>
              </a:rPr>
              <a:t>How accurately can our model differentiate phishing from legitimate websites using 46 features?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526145" y="5236062"/>
            <a:ext cx="8451038" cy="18477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>
                <a:solidFill>
                  <a:srgbClr val="751E4E"/>
                </a:solidFill>
                <a:latin typeface="TT Fors"/>
                <a:ea typeface="TT Fors"/>
                <a:cs typeface="TT Fors"/>
                <a:sym typeface="TT Fors"/>
              </a:rPr>
              <a:t>What are the differences in behavioral patterns (e.g., form submissions, redirects) between phishing and legitimate websites, and how can these patterns improve phishing detection?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2869" y="3910410"/>
            <a:ext cx="8280717" cy="491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</a:pPr>
            <a:r>
              <a:rPr lang="en-US" sz="3000" b="true">
                <a:solidFill>
                  <a:srgbClr val="F5F1E1"/>
                </a:solidFill>
                <a:latin typeface="TT Fors Bold"/>
                <a:ea typeface="TT Fors Bold"/>
                <a:cs typeface="TT Fors Bold"/>
                <a:sym typeface="TT Fors Bold"/>
              </a:rPr>
              <a:t>XGBoost </a:t>
            </a: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is the top performer, followed closely by Random Forest and Gradient Boosting. 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This proves that </a:t>
            </a:r>
            <a:r>
              <a:rPr lang="en-US" b="true" sz="3000">
                <a:solidFill>
                  <a:srgbClr val="F5F1E1"/>
                </a:solidFill>
                <a:latin typeface="TT Fors Bold"/>
                <a:ea typeface="TT Fors Bold"/>
                <a:cs typeface="TT Fors Bold"/>
                <a:sym typeface="TT Fors Bold"/>
              </a:rPr>
              <a:t>tree-based ensemble models</a:t>
            </a: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 are particularly effective for phishing detection on this dataset.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This is because tree-based models </a:t>
            </a:r>
            <a:r>
              <a:rPr lang="en-US" b="true" sz="3000">
                <a:solidFill>
                  <a:srgbClr val="F5F1E1"/>
                </a:solidFill>
                <a:latin typeface="TT Fors Bold"/>
                <a:ea typeface="TT Fors Bold"/>
                <a:cs typeface="TT Fors Bold"/>
                <a:sym typeface="TT Fors Bold"/>
              </a:rPr>
              <a:t>find patterns when features interact </a:t>
            </a: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– like when a site has a fake domain </a:t>
            </a:r>
            <a:r>
              <a:rPr lang="en-US" sz="3000" i="true">
                <a:solidFill>
                  <a:srgbClr val="F5F1E1"/>
                </a:solidFill>
                <a:latin typeface="TT Fors Italics"/>
                <a:ea typeface="TT Fors Italics"/>
                <a:cs typeface="TT Fors Italics"/>
                <a:sym typeface="TT Fors Italics"/>
              </a:rPr>
              <a:t>and</a:t>
            </a:r>
            <a:r>
              <a:rPr lang="en-US" sz="3000">
                <a:solidFill>
                  <a:srgbClr val="F5F1E1"/>
                </a:solidFill>
                <a:latin typeface="TT Fors"/>
                <a:ea typeface="TT Fors"/>
                <a:cs typeface="TT Fors"/>
                <a:sym typeface="TT Fors"/>
              </a:rPr>
              <a:t> an insecure form. They don’t need data to be scaled or cleaned up. 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4161263" y="2438817"/>
            <a:ext cx="15617883" cy="15696365"/>
          </a:xfrm>
          <a:custGeom>
            <a:avLst/>
            <a:gdLst/>
            <a:ahLst/>
            <a:cxnLst/>
            <a:rect r="r" b="b" t="t" l="l"/>
            <a:pathLst>
              <a:path h="15696365" w="15617883">
                <a:moveTo>
                  <a:pt x="0" y="15696366"/>
                </a:moveTo>
                <a:lnTo>
                  <a:pt x="15617883" y="15696366"/>
                </a:lnTo>
                <a:lnTo>
                  <a:pt x="15617883" y="0"/>
                </a:lnTo>
                <a:lnTo>
                  <a:pt x="0" y="0"/>
                </a:lnTo>
                <a:lnTo>
                  <a:pt x="0" y="1569636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6963802" y="1974703"/>
          <a:ext cx="10979262" cy="8067675"/>
        </p:xfrm>
        <a:graphic>
          <a:graphicData uri="http://schemas.openxmlformats.org/drawingml/2006/table">
            <a:tbl>
              <a:tblPr/>
              <a:tblGrid>
                <a:gridCol w="3577255"/>
                <a:gridCol w="2038160"/>
                <a:gridCol w="1841679"/>
                <a:gridCol w="1808933"/>
                <a:gridCol w="1713236"/>
              </a:tblGrid>
              <a:tr h="9334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FFFF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Model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FFFF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Accuracy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FFFF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Precision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FFFF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Recall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FFFF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F1 Score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191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FFFF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XGBoost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FFFF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98.70%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FFFF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98.57%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FFFF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98.89%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FFFF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98.73%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191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FFFF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Random Forest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98.17%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98.24%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98.18%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98.21%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191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FFFF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Gradient Boosting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97.77%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97.85%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97.79%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97.82%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191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FFFF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Neural Network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96.90%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96.88%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97.07%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96.98%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191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FFFF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Decision Tree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96.70%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96.57%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97.01%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96.79%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191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FFFF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Logistic Regression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94.13%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93.87%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94.73%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94.30%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191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FFFF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K-Nearest Neighbors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86.70%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85.30%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89.46%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87.33%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5" id="5"/>
          <p:cNvSpPr txBox="true"/>
          <p:nvPr/>
        </p:nvSpPr>
        <p:spPr>
          <a:xfrm rot="0">
            <a:off x="483802" y="206863"/>
            <a:ext cx="6327753" cy="3469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20"/>
              </a:lnSpc>
            </a:pPr>
            <a:r>
              <a:rPr lang="en-US" sz="330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How do various classification models (e.g., logistic regression, decision trees, neural networks) compare in performance metrics?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4161263" y="2438817"/>
            <a:ext cx="15617883" cy="15696365"/>
          </a:xfrm>
          <a:custGeom>
            <a:avLst/>
            <a:gdLst/>
            <a:ahLst/>
            <a:cxnLst/>
            <a:rect r="r" b="b" t="t" l="l"/>
            <a:pathLst>
              <a:path h="15696365" w="15617883">
                <a:moveTo>
                  <a:pt x="0" y="15696366"/>
                </a:moveTo>
                <a:lnTo>
                  <a:pt x="15617883" y="15696366"/>
                </a:lnTo>
                <a:lnTo>
                  <a:pt x="15617883" y="0"/>
                </a:lnTo>
                <a:lnTo>
                  <a:pt x="0" y="0"/>
                </a:lnTo>
                <a:lnTo>
                  <a:pt x="0" y="1569636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-1308620" y="4367610"/>
            <a:ext cx="9912598" cy="9689564"/>
          </a:xfrm>
          <a:custGeom>
            <a:avLst/>
            <a:gdLst/>
            <a:ahLst/>
            <a:cxnLst/>
            <a:rect r="r" b="b" t="t" l="l"/>
            <a:pathLst>
              <a:path h="9689564" w="9912598">
                <a:moveTo>
                  <a:pt x="9912597" y="9689564"/>
                </a:moveTo>
                <a:lnTo>
                  <a:pt x="0" y="9689564"/>
                </a:lnTo>
                <a:lnTo>
                  <a:pt x="0" y="0"/>
                </a:lnTo>
                <a:lnTo>
                  <a:pt x="9912597" y="0"/>
                </a:lnTo>
                <a:lnTo>
                  <a:pt x="9912597" y="9689564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971550"/>
            <a:ext cx="5717744" cy="19893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15"/>
              </a:lnSpc>
            </a:pPr>
            <a:r>
              <a:rPr lang="en-US" sz="63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Research </a:t>
            </a:r>
          </a:p>
          <a:p>
            <a:pPr algn="l">
              <a:lnSpc>
                <a:spcPts val="7615"/>
              </a:lnSpc>
            </a:pPr>
            <a:r>
              <a:rPr lang="en-US" sz="63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Questions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465928" y="2986623"/>
            <a:ext cx="8451038" cy="1380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How accurately can our model </a:t>
            </a:r>
            <a:r>
              <a:rPr lang="en-US" sz="2630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differentiate</a:t>
            </a: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 </a:t>
            </a:r>
            <a:r>
              <a:rPr lang="en-US" sz="2630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phishing from legitimate</a:t>
            </a: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 websites using </a:t>
            </a:r>
            <a:r>
              <a:rPr lang="en-US" sz="2630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46 features</a:t>
            </a: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465928" y="7360318"/>
            <a:ext cx="8451038" cy="1380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How do </a:t>
            </a:r>
            <a:r>
              <a:rPr lang="en-US" sz="2630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various</a:t>
            </a: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 classification </a:t>
            </a:r>
            <a:r>
              <a:rPr lang="en-US" sz="2630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models</a:t>
            </a: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 (e.g., logistic regression, decision trees, neural networks) compare in </a:t>
            </a:r>
            <a:r>
              <a:rPr lang="en-US" sz="2630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performance metrics</a:t>
            </a: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465928" y="1524555"/>
            <a:ext cx="8451038" cy="914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What substantially </a:t>
            </a:r>
            <a:r>
              <a:rPr lang="en-US" sz="2630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different characteristics</a:t>
            </a: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 exist between </a:t>
            </a:r>
            <a:r>
              <a:rPr lang="en-US" sz="2630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phishing</a:t>
            </a: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 and </a:t>
            </a:r>
            <a:r>
              <a:rPr lang="en-US" sz="2630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legitimate </a:t>
            </a: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sites?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65928" y="4940108"/>
            <a:ext cx="8451038" cy="18477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</a:pP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What are the </a:t>
            </a:r>
            <a:r>
              <a:rPr lang="en-US" sz="2630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differences</a:t>
            </a: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 in </a:t>
            </a:r>
            <a:r>
              <a:rPr lang="en-US" sz="2630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behavioral patterns</a:t>
            </a: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 (e.g., form submissions, redirects) between </a:t>
            </a:r>
            <a:r>
              <a:rPr lang="en-US" sz="2630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phishing </a:t>
            </a: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and </a:t>
            </a:r>
            <a:r>
              <a:rPr lang="en-US" sz="2630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legitimate</a:t>
            </a: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 websites, and how can these patterns </a:t>
            </a:r>
            <a:r>
              <a:rPr lang="en-US" sz="2630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improve</a:t>
            </a: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 </a:t>
            </a:r>
            <a:r>
              <a:rPr lang="en-US" sz="2630" b="true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phishing detection</a:t>
            </a:r>
            <a:r>
              <a:rPr lang="en-US" sz="2630" b="true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?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779592" y="610607"/>
            <a:ext cx="15457841" cy="15535519"/>
          </a:xfrm>
          <a:custGeom>
            <a:avLst/>
            <a:gdLst/>
            <a:ahLst/>
            <a:cxnLst/>
            <a:rect r="r" b="b" t="t" l="l"/>
            <a:pathLst>
              <a:path h="15535519" w="15457841">
                <a:moveTo>
                  <a:pt x="0" y="0"/>
                </a:moveTo>
                <a:lnTo>
                  <a:pt x="15457841" y="0"/>
                </a:lnTo>
                <a:lnTo>
                  <a:pt x="15457841" y="15535519"/>
                </a:lnTo>
                <a:lnTo>
                  <a:pt x="0" y="155355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9144000" y="3931647"/>
            <a:ext cx="9486571" cy="8229600"/>
          </a:xfrm>
          <a:custGeom>
            <a:avLst/>
            <a:gdLst/>
            <a:ahLst/>
            <a:cxnLst/>
            <a:rect r="r" b="b" t="t" l="l"/>
            <a:pathLst>
              <a:path h="8229600" w="9486571">
                <a:moveTo>
                  <a:pt x="9486571" y="0"/>
                </a:moveTo>
                <a:lnTo>
                  <a:pt x="0" y="0"/>
                </a:lnTo>
                <a:lnTo>
                  <a:pt x="0" y="8229600"/>
                </a:lnTo>
                <a:lnTo>
                  <a:pt x="9486571" y="8229600"/>
                </a:lnTo>
                <a:lnTo>
                  <a:pt x="9486571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835802" y="-5884839"/>
            <a:ext cx="7715250" cy="8229600"/>
          </a:xfrm>
          <a:custGeom>
            <a:avLst/>
            <a:gdLst/>
            <a:ahLst/>
            <a:cxnLst/>
            <a:rect r="r" b="b" t="t" l="l"/>
            <a:pathLst>
              <a:path h="8229600" w="7715250">
                <a:moveTo>
                  <a:pt x="0" y="0"/>
                </a:moveTo>
                <a:lnTo>
                  <a:pt x="7715250" y="0"/>
                </a:lnTo>
                <a:lnTo>
                  <a:pt x="771525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325058" y="3710398"/>
            <a:ext cx="1078454" cy="1078454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E389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82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28700" y="3652428"/>
            <a:ext cx="11113754" cy="2158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033"/>
              </a:lnSpc>
            </a:pPr>
            <a:r>
              <a:rPr lang="en-US" sz="13473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5725252"/>
            <a:ext cx="9835585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79"/>
              </a:lnSpc>
            </a:pPr>
            <a:r>
              <a:rPr lang="en-US" b="true" sz="4699" spc="469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ANY QUESTIONS?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3258288" y="-3624070"/>
            <a:ext cx="14963669" cy="15038863"/>
          </a:xfrm>
          <a:custGeom>
            <a:avLst/>
            <a:gdLst/>
            <a:ahLst/>
            <a:cxnLst/>
            <a:rect r="r" b="b" t="t" l="l"/>
            <a:pathLst>
              <a:path h="15038863" w="14963669">
                <a:moveTo>
                  <a:pt x="0" y="15038863"/>
                </a:moveTo>
                <a:lnTo>
                  <a:pt x="14963669" y="15038863"/>
                </a:lnTo>
                <a:lnTo>
                  <a:pt x="14963669" y="0"/>
                </a:lnTo>
                <a:lnTo>
                  <a:pt x="0" y="0"/>
                </a:lnTo>
                <a:lnTo>
                  <a:pt x="0" y="15038863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049360" y="1876057"/>
            <a:ext cx="8189281" cy="969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sz="6000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 Goal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953224" y="3838211"/>
            <a:ext cx="10381552" cy="1825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99"/>
              </a:lnSpc>
            </a:pPr>
            <a:r>
              <a:rPr lang="en-US" sz="34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To develop a machine learning model that can:</a:t>
            </a:r>
          </a:p>
          <a:p>
            <a:pPr algn="just" marL="755644" indent="-377822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Accurately </a:t>
            </a:r>
            <a:r>
              <a:rPr lang="en-US" b="true" sz="3499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detect phishing</a:t>
            </a:r>
            <a:r>
              <a:rPr lang="en-US" sz="3499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websites based on behavioral and structural features.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416959" y="1028700"/>
            <a:ext cx="9486571" cy="8229600"/>
          </a:xfrm>
          <a:custGeom>
            <a:avLst/>
            <a:gdLst/>
            <a:ahLst/>
            <a:cxnLst/>
            <a:rect r="r" b="b" t="t" l="l"/>
            <a:pathLst>
              <a:path h="8229600" w="9486571">
                <a:moveTo>
                  <a:pt x="0" y="0"/>
                </a:moveTo>
                <a:lnTo>
                  <a:pt x="9486571" y="0"/>
                </a:lnTo>
                <a:lnTo>
                  <a:pt x="9486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135686" y="-1371441"/>
            <a:ext cx="14455720" cy="14528362"/>
          </a:xfrm>
          <a:custGeom>
            <a:avLst/>
            <a:gdLst/>
            <a:ahLst/>
            <a:cxnLst/>
            <a:rect r="r" b="b" t="t" l="l"/>
            <a:pathLst>
              <a:path h="14528362" w="14455720">
                <a:moveTo>
                  <a:pt x="0" y="0"/>
                </a:moveTo>
                <a:lnTo>
                  <a:pt x="14455720" y="0"/>
                </a:lnTo>
                <a:lnTo>
                  <a:pt x="14455720" y="14528362"/>
                </a:lnTo>
                <a:lnTo>
                  <a:pt x="0" y="145283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97364" y="2842523"/>
            <a:ext cx="12728522" cy="1027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15"/>
              </a:lnSpc>
            </a:pPr>
            <a:r>
              <a:rPr lang="en-US" sz="63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Data Overview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97364" y="4254205"/>
            <a:ext cx="12728522" cy="2508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15412" indent="-307706" lvl="1">
              <a:lnSpc>
                <a:spcPts val="3990"/>
              </a:lnSpc>
              <a:buFont typeface="Arial"/>
              <a:buChar char="•"/>
            </a:pPr>
            <a:r>
              <a:rPr lang="en-US" sz="285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Dataset: 10,000 webpages </a:t>
            </a:r>
          </a:p>
          <a:p>
            <a:pPr algn="just" marL="1230824" indent="-410275" lvl="2">
              <a:lnSpc>
                <a:spcPts val="3990"/>
              </a:lnSpc>
              <a:buFont typeface="Arial"/>
              <a:buChar char="⚬"/>
            </a:pPr>
            <a:r>
              <a:rPr lang="en-US" sz="285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50% are ph</a:t>
            </a:r>
          </a:p>
          <a:p>
            <a:pPr algn="just" marL="615412" indent="-307706" lvl="1">
              <a:lnSpc>
                <a:spcPts val="3990"/>
              </a:lnSpc>
              <a:buFont typeface="Arial"/>
              <a:buChar char="•"/>
            </a:pPr>
            <a:r>
              <a:rPr lang="en-US" sz="285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Features: 46 features extracted from webpages and urls</a:t>
            </a:r>
          </a:p>
          <a:p>
            <a:pPr algn="just" marL="615412" indent="-307706" lvl="1">
              <a:lnSpc>
                <a:spcPts val="3990"/>
              </a:lnSpc>
              <a:buFont typeface="Arial"/>
              <a:buChar char="•"/>
            </a:pPr>
            <a:r>
              <a:rPr lang="en-US" sz="285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Timeframe: Data from January-May 2015 and May-June 2017</a:t>
            </a:r>
          </a:p>
          <a:p>
            <a:pPr algn="just">
              <a:lnSpc>
                <a:spcPts val="3990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853707" y="1244688"/>
            <a:ext cx="16580774" cy="8856499"/>
            <a:chOff x="0" y="0"/>
            <a:chExt cx="1853611" cy="99009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53611" cy="990092"/>
            </a:xfrm>
            <a:custGeom>
              <a:avLst/>
              <a:gdLst/>
              <a:ahLst/>
              <a:cxnLst/>
              <a:rect r="r" b="b" t="t" l="l"/>
              <a:pathLst>
                <a:path h="990092" w="1853611">
                  <a:moveTo>
                    <a:pt x="18210" y="0"/>
                  </a:moveTo>
                  <a:lnTo>
                    <a:pt x="1835401" y="0"/>
                  </a:lnTo>
                  <a:cubicBezTo>
                    <a:pt x="1845458" y="0"/>
                    <a:pt x="1853611" y="8153"/>
                    <a:pt x="1853611" y="18210"/>
                  </a:cubicBezTo>
                  <a:lnTo>
                    <a:pt x="1853611" y="971883"/>
                  </a:lnTo>
                  <a:cubicBezTo>
                    <a:pt x="1853611" y="976712"/>
                    <a:pt x="1851692" y="981344"/>
                    <a:pt x="1848277" y="984759"/>
                  </a:cubicBezTo>
                  <a:cubicBezTo>
                    <a:pt x="1844862" y="988174"/>
                    <a:pt x="1840230" y="990092"/>
                    <a:pt x="1835401" y="990092"/>
                  </a:cubicBezTo>
                  <a:lnTo>
                    <a:pt x="18210" y="990092"/>
                  </a:lnTo>
                  <a:cubicBezTo>
                    <a:pt x="13380" y="990092"/>
                    <a:pt x="8749" y="988174"/>
                    <a:pt x="5334" y="984759"/>
                  </a:cubicBezTo>
                  <a:cubicBezTo>
                    <a:pt x="1919" y="981344"/>
                    <a:pt x="0" y="976712"/>
                    <a:pt x="0" y="971883"/>
                  </a:cubicBezTo>
                  <a:lnTo>
                    <a:pt x="0" y="18210"/>
                  </a:lnTo>
                  <a:cubicBezTo>
                    <a:pt x="0" y="13380"/>
                    <a:pt x="1919" y="8749"/>
                    <a:pt x="5334" y="5334"/>
                  </a:cubicBezTo>
                  <a:cubicBezTo>
                    <a:pt x="8749" y="1919"/>
                    <a:pt x="13380" y="0"/>
                    <a:pt x="18210" y="0"/>
                  </a:cubicBezTo>
                  <a:close/>
                </a:path>
              </a:pathLst>
            </a:custGeom>
            <a:solidFill>
              <a:srgbClr val="2D2828"/>
            </a:solidFill>
            <a:ln w="47625" cap="rnd">
              <a:solidFill>
                <a:srgbClr val="2D2828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853611" cy="1028192"/>
            </a:xfrm>
            <a:prstGeom prst="rect">
              <a:avLst/>
            </a:prstGeom>
          </p:spPr>
          <p:txBody>
            <a:bodyPr anchor="ctr" rtlCol="false" tIns="62053" lIns="62053" bIns="62053" rIns="62053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563864" y="766463"/>
            <a:ext cx="17051103" cy="9141283"/>
            <a:chOff x="0" y="0"/>
            <a:chExt cx="1906190" cy="102192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06190" cy="1021929"/>
            </a:xfrm>
            <a:custGeom>
              <a:avLst/>
              <a:gdLst/>
              <a:ahLst/>
              <a:cxnLst/>
              <a:rect r="r" b="b" t="t" l="l"/>
              <a:pathLst>
                <a:path h="1021929" w="1906190">
                  <a:moveTo>
                    <a:pt x="17708" y="0"/>
                  </a:moveTo>
                  <a:lnTo>
                    <a:pt x="1888482" y="0"/>
                  </a:lnTo>
                  <a:cubicBezTo>
                    <a:pt x="1898262" y="0"/>
                    <a:pt x="1906190" y="7928"/>
                    <a:pt x="1906190" y="17708"/>
                  </a:cubicBezTo>
                  <a:lnTo>
                    <a:pt x="1906190" y="1004222"/>
                  </a:lnTo>
                  <a:cubicBezTo>
                    <a:pt x="1906190" y="1008918"/>
                    <a:pt x="1904324" y="1013422"/>
                    <a:pt x="1901003" y="1016743"/>
                  </a:cubicBezTo>
                  <a:cubicBezTo>
                    <a:pt x="1897683" y="1020064"/>
                    <a:pt x="1893179" y="1021929"/>
                    <a:pt x="1888482" y="1021929"/>
                  </a:cubicBezTo>
                  <a:lnTo>
                    <a:pt x="17708" y="1021929"/>
                  </a:lnTo>
                  <a:cubicBezTo>
                    <a:pt x="13011" y="1021929"/>
                    <a:pt x="8507" y="1020064"/>
                    <a:pt x="5186" y="1016743"/>
                  </a:cubicBezTo>
                  <a:cubicBezTo>
                    <a:pt x="1866" y="1013422"/>
                    <a:pt x="0" y="1008918"/>
                    <a:pt x="0" y="1004222"/>
                  </a:cubicBezTo>
                  <a:lnTo>
                    <a:pt x="0" y="17708"/>
                  </a:lnTo>
                  <a:cubicBezTo>
                    <a:pt x="0" y="13011"/>
                    <a:pt x="1866" y="8507"/>
                    <a:pt x="5186" y="5186"/>
                  </a:cubicBezTo>
                  <a:cubicBezTo>
                    <a:pt x="8507" y="1866"/>
                    <a:pt x="13011" y="0"/>
                    <a:pt x="17708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2D2828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906190" cy="1060029"/>
            </a:xfrm>
            <a:prstGeom prst="rect">
              <a:avLst/>
            </a:prstGeom>
          </p:spPr>
          <p:txBody>
            <a:bodyPr anchor="ctr" rtlCol="false" tIns="62053" lIns="62053" bIns="62053" rIns="62053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554079" y="2717787"/>
            <a:ext cx="7535336" cy="1152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51"/>
              </a:lnSpc>
              <a:spcBef>
                <a:spcPct val="0"/>
              </a:spcBef>
            </a:pPr>
            <a:r>
              <a:rPr lang="en-US" sz="6394" b="true">
                <a:solidFill>
                  <a:srgbClr val="2D2828"/>
                </a:solidFill>
                <a:latin typeface="Poppins Bold"/>
                <a:ea typeface="Poppins Bold"/>
                <a:cs typeface="Poppins Bold"/>
                <a:sym typeface="Poppins Bold"/>
              </a:rPr>
              <a:t>Data Overview</a:t>
            </a:r>
          </a:p>
        </p:txBody>
      </p:sp>
      <p:sp>
        <p:nvSpPr>
          <p:cNvPr name="AutoShape 14" id="14"/>
          <p:cNvSpPr/>
          <p:nvPr/>
        </p:nvSpPr>
        <p:spPr>
          <a:xfrm>
            <a:off x="619036" y="1933552"/>
            <a:ext cx="1704396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5" id="15"/>
          <p:cNvSpPr txBox="true"/>
          <p:nvPr/>
        </p:nvSpPr>
        <p:spPr>
          <a:xfrm rot="0">
            <a:off x="1289821" y="4008676"/>
            <a:ext cx="7392936" cy="55380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3548" indent="-306774" lvl="1">
              <a:lnSpc>
                <a:spcPts val="3978"/>
              </a:lnSpc>
              <a:buFont typeface="Arial"/>
              <a:buChar char="•"/>
            </a:pPr>
            <a:r>
              <a:rPr lang="en-US" sz="2841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Binary classification task: Phishing (</a:t>
            </a:r>
            <a:r>
              <a:rPr lang="en-US" b="true" sz="2841">
                <a:solidFill>
                  <a:srgbClr val="000000"/>
                </a:solidFill>
                <a:latin typeface="TT Fors Bold"/>
                <a:ea typeface="TT Fors Bold"/>
                <a:cs typeface="TT Fors Bold"/>
                <a:sym typeface="TT Fors Bold"/>
              </a:rPr>
              <a:t>1</a:t>
            </a:r>
            <a:r>
              <a:rPr lang="en-US" sz="2841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) vs. Legitimate (</a:t>
            </a:r>
            <a:r>
              <a:rPr lang="en-US" b="true" sz="2841">
                <a:solidFill>
                  <a:srgbClr val="000000"/>
                </a:solidFill>
                <a:latin typeface="TT Fors Bold"/>
                <a:ea typeface="TT Fors Bold"/>
                <a:cs typeface="TT Fors Bold"/>
                <a:sym typeface="TT Fors Bold"/>
              </a:rPr>
              <a:t>0</a:t>
            </a:r>
            <a:r>
              <a:rPr lang="en-US" sz="2841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)</a:t>
            </a:r>
          </a:p>
          <a:p>
            <a:pPr algn="l" marL="613548" indent="-306774" lvl="1">
              <a:lnSpc>
                <a:spcPts val="3978"/>
              </a:lnSpc>
              <a:buFont typeface="Arial"/>
              <a:buChar char="•"/>
            </a:pPr>
            <a:r>
              <a:rPr lang="en-US" sz="2841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Total features: </a:t>
            </a:r>
            <a:r>
              <a:rPr lang="en-US" b="true" sz="2841">
                <a:solidFill>
                  <a:srgbClr val="000000"/>
                </a:solidFill>
                <a:latin typeface="TT Fors Bold"/>
                <a:ea typeface="TT Fors Bold"/>
                <a:cs typeface="TT Fors Bold"/>
                <a:sym typeface="TT Fors Bold"/>
              </a:rPr>
              <a:t>46</a:t>
            </a:r>
          </a:p>
          <a:p>
            <a:pPr algn="l" marL="613548" indent="-306774" lvl="1">
              <a:lnSpc>
                <a:spcPts val="3978"/>
              </a:lnSpc>
              <a:buFont typeface="Arial"/>
              <a:buChar char="•"/>
            </a:pPr>
            <a:r>
              <a:rPr lang="en-US" sz="2841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Sample size: [10,000 websites]</a:t>
            </a:r>
          </a:p>
          <a:p>
            <a:pPr algn="l" marL="1227097" indent="-409032" lvl="2">
              <a:lnSpc>
                <a:spcPts val="3978"/>
              </a:lnSpc>
              <a:buFont typeface="Arial"/>
              <a:buChar char="⚬"/>
            </a:pPr>
            <a:r>
              <a:rPr lang="en-US" sz="2841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50/50 of legitimate and phishing</a:t>
            </a:r>
          </a:p>
          <a:p>
            <a:pPr algn="l" marL="613548" indent="-306774" lvl="1">
              <a:lnSpc>
                <a:spcPts val="3978"/>
              </a:lnSpc>
              <a:buFont typeface="Arial"/>
              <a:buChar char="•"/>
            </a:pPr>
            <a:r>
              <a:rPr lang="en-US" sz="2841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Label source: </a:t>
            </a:r>
            <a:r>
              <a:rPr lang="en-US" sz="2841" u="sng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Expert-labeled</a:t>
            </a:r>
            <a:r>
              <a:rPr lang="en-US" sz="2841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 </a:t>
            </a:r>
            <a:r>
              <a:rPr lang="en-US" sz="2841" u="sng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phishing/legit sites</a:t>
            </a:r>
          </a:p>
          <a:p>
            <a:pPr algn="l" marL="613548" indent="-306774" lvl="1">
              <a:lnSpc>
                <a:spcPts val="3978"/>
              </a:lnSpc>
              <a:buFont typeface="Arial"/>
              <a:buChar char="•"/>
            </a:pPr>
            <a:r>
              <a:rPr lang="en-US" sz="2841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Train-test split: </a:t>
            </a:r>
          </a:p>
          <a:p>
            <a:pPr algn="l" marL="1227097" indent="-409032" lvl="2">
              <a:lnSpc>
                <a:spcPts val="3978"/>
              </a:lnSpc>
              <a:buFont typeface="Arial"/>
              <a:buChar char="⚬"/>
            </a:pPr>
            <a:r>
              <a:rPr lang="en-US" sz="2841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70% train</a:t>
            </a:r>
          </a:p>
          <a:p>
            <a:pPr algn="l" marL="1227097" indent="-409032" lvl="2">
              <a:lnSpc>
                <a:spcPts val="3978"/>
              </a:lnSpc>
              <a:buFont typeface="Arial"/>
              <a:buChar char="⚬"/>
            </a:pPr>
            <a:r>
              <a:rPr lang="en-US" sz="2841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30% test</a:t>
            </a:r>
          </a:p>
          <a:p>
            <a:pPr algn="l">
              <a:lnSpc>
                <a:spcPts val="3978"/>
              </a:lnSpc>
            </a:pPr>
          </a:p>
        </p:txBody>
      </p:sp>
      <p:grpSp>
        <p:nvGrpSpPr>
          <p:cNvPr name="Group 16" id="16"/>
          <p:cNvGrpSpPr/>
          <p:nvPr/>
        </p:nvGrpSpPr>
        <p:grpSpPr>
          <a:xfrm rot="0">
            <a:off x="1290477" y="1244688"/>
            <a:ext cx="330924" cy="330924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3FC1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946" lIns="50946" bIns="50946" rIns="50946"/>
            <a:lstStyle/>
            <a:p>
              <a:pPr algn="ctr">
                <a:lnSpc>
                  <a:spcPts val="17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792855" y="1244688"/>
            <a:ext cx="330924" cy="330924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2A402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946" lIns="50946" bIns="50946" rIns="50946"/>
            <a:lstStyle/>
            <a:p>
              <a:pPr algn="ctr">
                <a:lnSpc>
                  <a:spcPts val="175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2295233" y="1244688"/>
            <a:ext cx="330924" cy="330924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C900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946" lIns="50946" bIns="50946" rIns="50946"/>
            <a:lstStyle/>
            <a:p>
              <a:pPr algn="ctr">
                <a:lnSpc>
                  <a:spcPts val="1759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0813767" y="3812676"/>
            <a:ext cx="4692954" cy="5445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570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Example features:</a:t>
            </a:r>
          </a:p>
          <a:p>
            <a:pPr algn="l" marL="554934" indent="-277467" lvl="1">
              <a:lnSpc>
                <a:spcPts val="3598"/>
              </a:lnSpc>
              <a:buFont typeface="Arial"/>
              <a:buChar char="•"/>
            </a:pPr>
            <a:r>
              <a:rPr lang="en-US" sz="2570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https_in_hostname</a:t>
            </a:r>
          </a:p>
          <a:p>
            <a:pPr algn="l" marL="554934" indent="-277467" lvl="1">
              <a:lnSpc>
                <a:spcPts val="3598"/>
              </a:lnSpc>
              <a:buFont typeface="Arial"/>
              <a:buChar char="•"/>
            </a:pPr>
            <a:r>
              <a:rPr lang="en-US" sz="2570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fake_status_bar_link</a:t>
            </a:r>
          </a:p>
          <a:p>
            <a:pPr algn="l" marL="554934" indent="-277467" lvl="1">
              <a:lnSpc>
                <a:spcPts val="3598"/>
              </a:lnSpc>
              <a:buFont typeface="Arial"/>
              <a:buChar char="•"/>
            </a:pPr>
            <a:r>
              <a:rPr lang="en-US" sz="2570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dom</a:t>
            </a:r>
            <a:r>
              <a:rPr lang="en-US" sz="2570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ain_in_subd</a:t>
            </a:r>
            <a:r>
              <a:rPr lang="en-US" sz="2570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omains</a:t>
            </a:r>
          </a:p>
          <a:p>
            <a:pPr algn="l" marL="554934" indent="-277467" lvl="1">
              <a:lnSpc>
                <a:spcPts val="3598"/>
              </a:lnSpc>
              <a:buFont typeface="Arial"/>
              <a:buChar char="•"/>
            </a:pPr>
            <a:r>
              <a:rPr lang="en-US" sz="2570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hostname_length</a:t>
            </a:r>
          </a:p>
          <a:p>
            <a:pPr algn="l" marL="554934" indent="-277467" lvl="1">
              <a:lnSpc>
                <a:spcPts val="3598"/>
              </a:lnSpc>
              <a:buFont typeface="Arial"/>
              <a:buChar char="•"/>
            </a:pPr>
            <a:r>
              <a:rPr lang="en-US" sz="2570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url_dot_count</a:t>
            </a:r>
          </a:p>
          <a:p>
            <a:pPr algn="l" marL="554934" indent="-277467" lvl="1">
              <a:lnSpc>
                <a:spcPts val="3598"/>
              </a:lnSpc>
              <a:buFont typeface="Arial"/>
              <a:buChar char="•"/>
            </a:pPr>
            <a:r>
              <a:rPr lang="en-US" sz="2570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rt_</a:t>
            </a:r>
            <a:r>
              <a:rPr lang="en-US" sz="2570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abnormal_form_action</a:t>
            </a:r>
          </a:p>
          <a:p>
            <a:pPr algn="l" marL="554934" indent="-277467" lvl="1">
              <a:lnSpc>
                <a:spcPts val="3598"/>
              </a:lnSpc>
              <a:buFont typeface="Arial"/>
              <a:buChar char="•"/>
            </a:pPr>
            <a:r>
              <a:rPr lang="en-US" sz="2570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url_underscore_count</a:t>
            </a:r>
          </a:p>
          <a:p>
            <a:pPr algn="l" marL="554934" indent="-277467" lvl="1">
              <a:lnSpc>
                <a:spcPts val="3598"/>
              </a:lnSpc>
              <a:buFont typeface="Arial"/>
              <a:buChar char="•"/>
            </a:pPr>
            <a:r>
              <a:rPr lang="en-US" sz="2570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pct_null_self_redirect_links</a:t>
            </a:r>
          </a:p>
          <a:p>
            <a:pPr algn="l" marL="554934" indent="-277467" lvl="1">
              <a:lnSpc>
                <a:spcPts val="3598"/>
              </a:lnSpc>
              <a:buFont typeface="Arial"/>
              <a:buChar char="•"/>
            </a:pPr>
            <a:r>
              <a:rPr lang="en-US" sz="2570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has_relative_fo</a:t>
            </a:r>
            <a:r>
              <a:rPr lang="en-US" sz="2570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rm_action</a:t>
            </a:r>
          </a:p>
          <a:p>
            <a:pPr algn="l" marL="554934" indent="-277467" lvl="1">
              <a:lnSpc>
                <a:spcPts val="3598"/>
              </a:lnSpc>
              <a:buFont typeface="Arial"/>
              <a:buChar char="•"/>
            </a:pPr>
            <a:r>
              <a:rPr lang="en-US" sz="2570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pct_external_resourc</a:t>
            </a:r>
            <a:r>
              <a:rPr lang="en-US" sz="2570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es</a:t>
            </a:r>
          </a:p>
          <a:p>
            <a:pPr algn="l">
              <a:lnSpc>
                <a:spcPts val="3503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416959" y="1028700"/>
            <a:ext cx="9486571" cy="8229600"/>
          </a:xfrm>
          <a:custGeom>
            <a:avLst/>
            <a:gdLst/>
            <a:ahLst/>
            <a:cxnLst/>
            <a:rect r="r" b="b" t="t" l="l"/>
            <a:pathLst>
              <a:path h="8229600" w="9486571">
                <a:moveTo>
                  <a:pt x="0" y="0"/>
                </a:moveTo>
                <a:lnTo>
                  <a:pt x="9486571" y="0"/>
                </a:lnTo>
                <a:lnTo>
                  <a:pt x="9486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135686" y="-1371441"/>
            <a:ext cx="14455720" cy="14528362"/>
          </a:xfrm>
          <a:custGeom>
            <a:avLst/>
            <a:gdLst/>
            <a:ahLst/>
            <a:cxnLst/>
            <a:rect r="r" b="b" t="t" l="l"/>
            <a:pathLst>
              <a:path h="14528362" w="14455720">
                <a:moveTo>
                  <a:pt x="0" y="0"/>
                </a:moveTo>
                <a:lnTo>
                  <a:pt x="14455720" y="0"/>
                </a:lnTo>
                <a:lnTo>
                  <a:pt x="14455720" y="14528362"/>
                </a:lnTo>
                <a:lnTo>
                  <a:pt x="0" y="145283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97364" y="2842523"/>
            <a:ext cx="12728522" cy="1027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15"/>
              </a:lnSpc>
            </a:pPr>
            <a:r>
              <a:rPr lang="en-US" sz="6399" b="true">
                <a:solidFill>
                  <a:srgbClr val="DE3893"/>
                </a:solidFill>
                <a:latin typeface="Poppins Bold"/>
                <a:ea typeface="Poppins Bold"/>
                <a:cs typeface="Poppins Bold"/>
                <a:sym typeface="Poppins Bold"/>
              </a:rPr>
              <a:t>Data Overview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97364" y="4254205"/>
            <a:ext cx="12728522" cy="2508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15412" indent="-307706" lvl="1">
              <a:lnSpc>
                <a:spcPts val="3990"/>
              </a:lnSpc>
              <a:buFont typeface="Arial"/>
              <a:buChar char="•"/>
            </a:pPr>
            <a:r>
              <a:rPr lang="en-US" sz="285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Dataset: 10,000 webpages </a:t>
            </a:r>
          </a:p>
          <a:p>
            <a:pPr algn="just" marL="1230824" indent="-410275" lvl="2">
              <a:lnSpc>
                <a:spcPts val="3990"/>
              </a:lnSpc>
              <a:buFont typeface="Arial"/>
              <a:buChar char="⚬"/>
            </a:pPr>
            <a:r>
              <a:rPr lang="en-US" sz="285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50% are ph</a:t>
            </a:r>
          </a:p>
          <a:p>
            <a:pPr algn="just" marL="615412" indent="-307706" lvl="1">
              <a:lnSpc>
                <a:spcPts val="3990"/>
              </a:lnSpc>
              <a:buFont typeface="Arial"/>
              <a:buChar char="•"/>
            </a:pPr>
            <a:r>
              <a:rPr lang="en-US" sz="285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Features: 46 features extracted from webpages and urls</a:t>
            </a:r>
          </a:p>
          <a:p>
            <a:pPr algn="just" marL="615412" indent="-307706" lvl="1">
              <a:lnSpc>
                <a:spcPts val="3990"/>
              </a:lnSpc>
              <a:buFont typeface="Arial"/>
              <a:buChar char="•"/>
            </a:pPr>
            <a:r>
              <a:rPr lang="en-US" sz="2850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Timeframe: Data from January-May 2015 and May-June 2017</a:t>
            </a:r>
          </a:p>
          <a:p>
            <a:pPr algn="just">
              <a:lnSpc>
                <a:spcPts val="3990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853707" y="1244688"/>
            <a:ext cx="16580774" cy="8856499"/>
            <a:chOff x="0" y="0"/>
            <a:chExt cx="1853611" cy="99009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53611" cy="990092"/>
            </a:xfrm>
            <a:custGeom>
              <a:avLst/>
              <a:gdLst/>
              <a:ahLst/>
              <a:cxnLst/>
              <a:rect r="r" b="b" t="t" l="l"/>
              <a:pathLst>
                <a:path h="990092" w="1853611">
                  <a:moveTo>
                    <a:pt x="18210" y="0"/>
                  </a:moveTo>
                  <a:lnTo>
                    <a:pt x="1835401" y="0"/>
                  </a:lnTo>
                  <a:cubicBezTo>
                    <a:pt x="1845458" y="0"/>
                    <a:pt x="1853611" y="8153"/>
                    <a:pt x="1853611" y="18210"/>
                  </a:cubicBezTo>
                  <a:lnTo>
                    <a:pt x="1853611" y="971883"/>
                  </a:lnTo>
                  <a:cubicBezTo>
                    <a:pt x="1853611" y="976712"/>
                    <a:pt x="1851692" y="981344"/>
                    <a:pt x="1848277" y="984759"/>
                  </a:cubicBezTo>
                  <a:cubicBezTo>
                    <a:pt x="1844862" y="988174"/>
                    <a:pt x="1840230" y="990092"/>
                    <a:pt x="1835401" y="990092"/>
                  </a:cubicBezTo>
                  <a:lnTo>
                    <a:pt x="18210" y="990092"/>
                  </a:lnTo>
                  <a:cubicBezTo>
                    <a:pt x="13380" y="990092"/>
                    <a:pt x="8749" y="988174"/>
                    <a:pt x="5334" y="984759"/>
                  </a:cubicBezTo>
                  <a:cubicBezTo>
                    <a:pt x="1919" y="981344"/>
                    <a:pt x="0" y="976712"/>
                    <a:pt x="0" y="971883"/>
                  </a:cubicBezTo>
                  <a:lnTo>
                    <a:pt x="0" y="18210"/>
                  </a:lnTo>
                  <a:cubicBezTo>
                    <a:pt x="0" y="13380"/>
                    <a:pt x="1919" y="8749"/>
                    <a:pt x="5334" y="5334"/>
                  </a:cubicBezTo>
                  <a:cubicBezTo>
                    <a:pt x="8749" y="1919"/>
                    <a:pt x="13380" y="0"/>
                    <a:pt x="18210" y="0"/>
                  </a:cubicBezTo>
                  <a:close/>
                </a:path>
              </a:pathLst>
            </a:custGeom>
            <a:solidFill>
              <a:srgbClr val="2D2828"/>
            </a:solidFill>
            <a:ln w="47625" cap="rnd">
              <a:solidFill>
                <a:srgbClr val="2D2828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853611" cy="1028192"/>
            </a:xfrm>
            <a:prstGeom prst="rect">
              <a:avLst/>
            </a:prstGeom>
          </p:spPr>
          <p:txBody>
            <a:bodyPr anchor="ctr" rtlCol="false" tIns="62053" lIns="62053" bIns="62053" rIns="62053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563864" y="766463"/>
            <a:ext cx="17051103" cy="9141283"/>
            <a:chOff x="0" y="0"/>
            <a:chExt cx="1906190" cy="102192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06190" cy="1021929"/>
            </a:xfrm>
            <a:custGeom>
              <a:avLst/>
              <a:gdLst/>
              <a:ahLst/>
              <a:cxnLst/>
              <a:rect r="r" b="b" t="t" l="l"/>
              <a:pathLst>
                <a:path h="1021929" w="1906190">
                  <a:moveTo>
                    <a:pt x="17708" y="0"/>
                  </a:moveTo>
                  <a:lnTo>
                    <a:pt x="1888482" y="0"/>
                  </a:lnTo>
                  <a:cubicBezTo>
                    <a:pt x="1898262" y="0"/>
                    <a:pt x="1906190" y="7928"/>
                    <a:pt x="1906190" y="17708"/>
                  </a:cubicBezTo>
                  <a:lnTo>
                    <a:pt x="1906190" y="1004222"/>
                  </a:lnTo>
                  <a:cubicBezTo>
                    <a:pt x="1906190" y="1008918"/>
                    <a:pt x="1904324" y="1013422"/>
                    <a:pt x="1901003" y="1016743"/>
                  </a:cubicBezTo>
                  <a:cubicBezTo>
                    <a:pt x="1897683" y="1020064"/>
                    <a:pt x="1893179" y="1021929"/>
                    <a:pt x="1888482" y="1021929"/>
                  </a:cubicBezTo>
                  <a:lnTo>
                    <a:pt x="17708" y="1021929"/>
                  </a:lnTo>
                  <a:cubicBezTo>
                    <a:pt x="13011" y="1021929"/>
                    <a:pt x="8507" y="1020064"/>
                    <a:pt x="5186" y="1016743"/>
                  </a:cubicBezTo>
                  <a:cubicBezTo>
                    <a:pt x="1866" y="1013422"/>
                    <a:pt x="0" y="1008918"/>
                    <a:pt x="0" y="1004222"/>
                  </a:cubicBezTo>
                  <a:lnTo>
                    <a:pt x="0" y="17708"/>
                  </a:lnTo>
                  <a:cubicBezTo>
                    <a:pt x="0" y="13011"/>
                    <a:pt x="1866" y="8507"/>
                    <a:pt x="5186" y="5186"/>
                  </a:cubicBezTo>
                  <a:cubicBezTo>
                    <a:pt x="8507" y="1866"/>
                    <a:pt x="13011" y="0"/>
                    <a:pt x="17708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2D2828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906190" cy="1060029"/>
            </a:xfrm>
            <a:prstGeom prst="rect">
              <a:avLst/>
            </a:prstGeom>
          </p:spPr>
          <p:txBody>
            <a:bodyPr anchor="ctr" rtlCol="false" tIns="62053" lIns="62053" bIns="62053" rIns="62053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sp>
        <p:nvSpPr>
          <p:cNvPr name="AutoShape 13" id="13"/>
          <p:cNvSpPr/>
          <p:nvPr/>
        </p:nvSpPr>
        <p:spPr>
          <a:xfrm>
            <a:off x="619036" y="1933552"/>
            <a:ext cx="1704396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4" id="14"/>
          <p:cNvGrpSpPr/>
          <p:nvPr/>
        </p:nvGrpSpPr>
        <p:grpSpPr>
          <a:xfrm rot="0">
            <a:off x="1290477" y="1244688"/>
            <a:ext cx="330924" cy="330924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3FC1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946" lIns="50946" bIns="50946" rIns="50946"/>
            <a:lstStyle/>
            <a:p>
              <a:pPr algn="ctr">
                <a:lnSpc>
                  <a:spcPts val="17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792855" y="1244688"/>
            <a:ext cx="330924" cy="330924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2A402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946" lIns="50946" bIns="50946" rIns="50946"/>
            <a:lstStyle/>
            <a:p>
              <a:pPr algn="ctr">
                <a:lnSpc>
                  <a:spcPts val="17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2295233" y="1244688"/>
            <a:ext cx="330924" cy="330924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C900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946" lIns="50946" bIns="50946" rIns="50946"/>
            <a:lstStyle/>
            <a:p>
              <a:pPr algn="ctr">
                <a:lnSpc>
                  <a:spcPts val="1759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4811597" y="2177624"/>
            <a:ext cx="8664994" cy="7430233"/>
          </a:xfrm>
          <a:custGeom>
            <a:avLst/>
            <a:gdLst/>
            <a:ahLst/>
            <a:cxnLst/>
            <a:rect r="r" b="b" t="t" l="l"/>
            <a:pathLst>
              <a:path h="7430233" w="8664994">
                <a:moveTo>
                  <a:pt x="0" y="0"/>
                </a:moveTo>
                <a:lnTo>
                  <a:pt x="8664994" y="0"/>
                </a:lnTo>
                <a:lnTo>
                  <a:pt x="8664994" y="7430232"/>
                </a:lnTo>
                <a:lnTo>
                  <a:pt x="0" y="74302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true" flipV="false" rot="1380793">
            <a:off x="9478098" y="8091250"/>
            <a:ext cx="1043476" cy="743972"/>
          </a:xfrm>
          <a:custGeom>
            <a:avLst/>
            <a:gdLst/>
            <a:ahLst/>
            <a:cxnLst/>
            <a:rect r="r" b="b" t="t" l="l"/>
            <a:pathLst>
              <a:path h="743972" w="1043476">
                <a:moveTo>
                  <a:pt x="1043476" y="0"/>
                </a:moveTo>
                <a:lnTo>
                  <a:pt x="0" y="0"/>
                </a:lnTo>
                <a:lnTo>
                  <a:pt x="0" y="743973"/>
                </a:lnTo>
                <a:lnTo>
                  <a:pt x="1043476" y="743973"/>
                </a:lnTo>
                <a:lnTo>
                  <a:pt x="1043476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1087505" y="8175218"/>
            <a:ext cx="5729835" cy="1289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M</a:t>
            </a:r>
            <a:r>
              <a:rPr lang="en-US" sz="249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isleading subdomain, unusual nu</a:t>
            </a:r>
            <a:r>
              <a:rPr lang="en-US" sz="249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m</a:t>
            </a:r>
            <a:r>
              <a:rPr lang="en-US" sz="249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ber</a:t>
            </a:r>
            <a:r>
              <a:rPr lang="en-US" sz="249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s in </a:t>
            </a:r>
            <a:r>
              <a:rPr lang="en-US" sz="249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th</a:t>
            </a:r>
            <a:r>
              <a:rPr lang="en-US" sz="249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e </a:t>
            </a:r>
            <a:r>
              <a:rPr lang="en-US" sz="249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d</a:t>
            </a:r>
            <a:r>
              <a:rPr lang="en-US" sz="249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om</a:t>
            </a:r>
            <a:r>
              <a:rPr lang="en-US" sz="249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ain, and </a:t>
            </a:r>
            <a:r>
              <a:rPr lang="en-US" sz="249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a m</a:t>
            </a:r>
            <a:r>
              <a:rPr lang="en-US" sz="249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i</a:t>
            </a:r>
            <a:r>
              <a:rPr lang="en-US" sz="249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s</a:t>
            </a:r>
            <a:r>
              <a:rPr lang="en-US" sz="2499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matched banking name.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870187" y="733885"/>
            <a:ext cx="8389113" cy="1162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926"/>
              </a:lnSpc>
              <a:spcBef>
                <a:spcPct val="0"/>
              </a:spcBef>
            </a:pPr>
            <a:r>
              <a:rPr lang="en-US" b="true" sz="6375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Phishing Example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9920401" y="-5310394"/>
            <a:ext cx="12063510" cy="12124130"/>
          </a:xfrm>
          <a:custGeom>
            <a:avLst/>
            <a:gdLst/>
            <a:ahLst/>
            <a:cxnLst/>
            <a:rect r="r" b="b" t="t" l="l"/>
            <a:pathLst>
              <a:path h="12124130" w="12063510">
                <a:moveTo>
                  <a:pt x="0" y="12124131"/>
                </a:moveTo>
                <a:lnTo>
                  <a:pt x="12063509" y="12124131"/>
                </a:lnTo>
                <a:lnTo>
                  <a:pt x="12063509" y="0"/>
                </a:lnTo>
                <a:lnTo>
                  <a:pt x="0" y="0"/>
                </a:lnTo>
                <a:lnTo>
                  <a:pt x="0" y="12124131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-4067044" y="-4799200"/>
            <a:ext cx="12063510" cy="12124130"/>
          </a:xfrm>
          <a:custGeom>
            <a:avLst/>
            <a:gdLst/>
            <a:ahLst/>
            <a:cxnLst/>
            <a:rect r="r" b="b" t="t" l="l"/>
            <a:pathLst>
              <a:path h="12124130" w="12063510">
                <a:moveTo>
                  <a:pt x="12063509" y="12124130"/>
                </a:moveTo>
                <a:lnTo>
                  <a:pt x="0" y="12124130"/>
                </a:lnTo>
                <a:lnTo>
                  <a:pt x="0" y="0"/>
                </a:lnTo>
                <a:lnTo>
                  <a:pt x="12063509" y="0"/>
                </a:lnTo>
                <a:lnTo>
                  <a:pt x="12063509" y="1212413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23445" y="769037"/>
            <a:ext cx="16441111" cy="6555893"/>
          </a:xfrm>
          <a:custGeom>
            <a:avLst/>
            <a:gdLst/>
            <a:ahLst/>
            <a:cxnLst/>
            <a:rect r="r" b="b" t="t" l="l"/>
            <a:pathLst>
              <a:path h="6555893" w="16441111">
                <a:moveTo>
                  <a:pt x="0" y="0"/>
                </a:moveTo>
                <a:lnTo>
                  <a:pt x="16441110" y="0"/>
                </a:lnTo>
                <a:lnTo>
                  <a:pt x="16441110" y="6555893"/>
                </a:lnTo>
                <a:lnTo>
                  <a:pt x="0" y="65558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35600" y="7922997"/>
            <a:ext cx="16528955" cy="1335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5"/>
              </a:lnSpc>
              <a:spcBef>
                <a:spcPct val="0"/>
              </a:spcBef>
            </a:pPr>
            <a:r>
              <a:rPr lang="en-US" b="true" sz="2554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Phishing websites</a:t>
            </a:r>
            <a:r>
              <a:rPr lang="en-US" sz="2554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tend t</a:t>
            </a:r>
            <a:r>
              <a:rPr lang="en-US" sz="2554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o feature characteristics like </a:t>
            </a:r>
            <a:r>
              <a:rPr lang="en-US" b="true" sz="2554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domain name mismatches</a:t>
            </a:r>
            <a:r>
              <a:rPr lang="en-US" sz="2554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, </a:t>
            </a:r>
            <a:r>
              <a:rPr lang="en-US" b="true" sz="2554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insecure forms</a:t>
            </a:r>
            <a:r>
              <a:rPr lang="en-US" sz="2554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, </a:t>
            </a:r>
            <a:r>
              <a:rPr lang="en-US" b="true" sz="2554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suspicious redirection links</a:t>
            </a:r>
            <a:r>
              <a:rPr lang="en-US" sz="2554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, </a:t>
            </a:r>
            <a:r>
              <a:rPr lang="en-US" b="true" sz="2554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external links,</a:t>
            </a:r>
            <a:r>
              <a:rPr lang="en-US" sz="2554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and </a:t>
            </a:r>
            <a:r>
              <a:rPr lang="en-US" b="true" sz="2554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misleading branding </a:t>
            </a:r>
            <a:r>
              <a:rPr lang="en-US" sz="2554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or </a:t>
            </a:r>
            <a:r>
              <a:rPr lang="en-US" b="true" sz="2554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sensitive words</a:t>
            </a:r>
            <a:r>
              <a:rPr lang="en-US" sz="2554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. These features are designed to </a:t>
            </a:r>
            <a:r>
              <a:rPr lang="en-US" b="true" sz="2554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deceive users</a:t>
            </a:r>
            <a:r>
              <a:rPr lang="en-US" sz="2554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into trusting the website.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9920401" y="-5310394"/>
            <a:ext cx="12063510" cy="12124130"/>
          </a:xfrm>
          <a:custGeom>
            <a:avLst/>
            <a:gdLst/>
            <a:ahLst/>
            <a:cxnLst/>
            <a:rect r="r" b="b" t="t" l="l"/>
            <a:pathLst>
              <a:path h="12124130" w="12063510">
                <a:moveTo>
                  <a:pt x="0" y="12124131"/>
                </a:moveTo>
                <a:lnTo>
                  <a:pt x="12063509" y="12124131"/>
                </a:lnTo>
                <a:lnTo>
                  <a:pt x="12063509" y="0"/>
                </a:lnTo>
                <a:lnTo>
                  <a:pt x="0" y="0"/>
                </a:lnTo>
                <a:lnTo>
                  <a:pt x="0" y="12124131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-4067044" y="-4799200"/>
            <a:ext cx="12063510" cy="12124130"/>
          </a:xfrm>
          <a:custGeom>
            <a:avLst/>
            <a:gdLst/>
            <a:ahLst/>
            <a:cxnLst/>
            <a:rect r="r" b="b" t="t" l="l"/>
            <a:pathLst>
              <a:path h="12124130" w="12063510">
                <a:moveTo>
                  <a:pt x="12063509" y="12124130"/>
                </a:moveTo>
                <a:lnTo>
                  <a:pt x="0" y="12124130"/>
                </a:lnTo>
                <a:lnTo>
                  <a:pt x="0" y="0"/>
                </a:lnTo>
                <a:lnTo>
                  <a:pt x="12063509" y="0"/>
                </a:lnTo>
                <a:lnTo>
                  <a:pt x="12063509" y="1212413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23445" y="727934"/>
            <a:ext cx="16441111" cy="6596996"/>
          </a:xfrm>
          <a:custGeom>
            <a:avLst/>
            <a:gdLst/>
            <a:ahLst/>
            <a:cxnLst/>
            <a:rect r="r" b="b" t="t" l="l"/>
            <a:pathLst>
              <a:path h="6596996" w="16441111">
                <a:moveTo>
                  <a:pt x="0" y="0"/>
                </a:moveTo>
                <a:lnTo>
                  <a:pt x="16441110" y="0"/>
                </a:lnTo>
                <a:lnTo>
                  <a:pt x="16441110" y="6596996"/>
                </a:lnTo>
                <a:lnTo>
                  <a:pt x="0" y="65969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30345" y="7922997"/>
            <a:ext cx="16528955" cy="1335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5"/>
              </a:lnSpc>
              <a:spcBef>
                <a:spcPct val="0"/>
              </a:spcBef>
            </a:pPr>
            <a:r>
              <a:rPr lang="en-US" b="true" sz="2554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Legitimate websites</a:t>
            </a:r>
            <a:r>
              <a:rPr lang="en-US" sz="2554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, on the </a:t>
            </a:r>
            <a:r>
              <a:rPr lang="en-US" sz="2554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other hand, exhibit traits like </a:t>
            </a:r>
            <a:r>
              <a:rPr lang="en-US" b="true" sz="2554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fewer redirects</a:t>
            </a:r>
            <a:r>
              <a:rPr lang="en-US" sz="2554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, </a:t>
            </a:r>
            <a:r>
              <a:rPr lang="en-US" b="true" sz="2554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more secure form submission processes,</a:t>
            </a:r>
            <a:r>
              <a:rPr lang="en-US" sz="2554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and generally simpler, </a:t>
            </a:r>
            <a:r>
              <a:rPr lang="en-US" b="true" sz="2554">
                <a:solidFill>
                  <a:srgbClr val="FFFFFF"/>
                </a:solidFill>
                <a:latin typeface="TT Fors Bold"/>
                <a:ea typeface="TT Fors Bold"/>
                <a:cs typeface="TT Fors Bold"/>
                <a:sym typeface="TT Fors Bold"/>
              </a:rPr>
              <a:t>more structured URLs</a:t>
            </a:r>
            <a:r>
              <a:rPr lang="en-US" sz="2554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with </a:t>
            </a:r>
            <a:r>
              <a:rPr lang="en-US" b="true" sz="2554">
                <a:solidFill>
                  <a:srgbClr val="DE3893"/>
                </a:solidFill>
                <a:latin typeface="TT Fors Bold"/>
                <a:ea typeface="TT Fors Bold"/>
                <a:cs typeface="TT Fors Bold"/>
                <a:sym typeface="TT Fors Bold"/>
              </a:rPr>
              <a:t>fewer suspicious components</a:t>
            </a:r>
            <a:r>
              <a:rPr lang="en-US" sz="2554">
                <a:solidFill>
                  <a:srgbClr val="FFFFFF"/>
                </a:solidFill>
                <a:latin typeface="TT Fors"/>
                <a:ea typeface="TT Fors"/>
                <a:cs typeface="TT Fors"/>
                <a:sym typeface="TT Fors"/>
              </a:rPr>
              <a:t> (e.g., random strings, dashes, or insecure actions).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5003055" y="4600935"/>
            <a:ext cx="12063510" cy="12124130"/>
          </a:xfrm>
          <a:custGeom>
            <a:avLst/>
            <a:gdLst/>
            <a:ahLst/>
            <a:cxnLst/>
            <a:rect r="r" b="b" t="t" l="l"/>
            <a:pathLst>
              <a:path h="12124130" w="12063510">
                <a:moveTo>
                  <a:pt x="0" y="12124130"/>
                </a:moveTo>
                <a:lnTo>
                  <a:pt x="12063510" y="12124130"/>
                </a:lnTo>
                <a:lnTo>
                  <a:pt x="12063510" y="0"/>
                </a:lnTo>
                <a:lnTo>
                  <a:pt x="0" y="0"/>
                </a:lnTo>
                <a:lnTo>
                  <a:pt x="0" y="1212413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true" rot="0">
            <a:off x="9920401" y="-5310394"/>
            <a:ext cx="12063510" cy="12124130"/>
          </a:xfrm>
          <a:custGeom>
            <a:avLst/>
            <a:gdLst/>
            <a:ahLst/>
            <a:cxnLst/>
            <a:rect r="r" b="b" t="t" l="l"/>
            <a:pathLst>
              <a:path h="12124130" w="12063510">
                <a:moveTo>
                  <a:pt x="0" y="12124131"/>
                </a:moveTo>
                <a:lnTo>
                  <a:pt x="12063509" y="12124131"/>
                </a:lnTo>
                <a:lnTo>
                  <a:pt x="12063509" y="0"/>
                </a:lnTo>
                <a:lnTo>
                  <a:pt x="0" y="0"/>
                </a:lnTo>
                <a:lnTo>
                  <a:pt x="0" y="12124131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-5879102">
            <a:off x="-1549725" y="-3363129"/>
            <a:ext cx="7715250" cy="8229600"/>
          </a:xfrm>
          <a:custGeom>
            <a:avLst/>
            <a:gdLst/>
            <a:ahLst/>
            <a:cxnLst/>
            <a:rect r="r" b="b" t="t" l="l"/>
            <a:pathLst>
              <a:path h="8229600" w="7715250">
                <a:moveTo>
                  <a:pt x="0" y="8229600"/>
                </a:moveTo>
                <a:lnTo>
                  <a:pt x="7715250" y="8229600"/>
                </a:lnTo>
                <a:lnTo>
                  <a:pt x="771525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-5879102">
            <a:off x="12242383" y="5911950"/>
            <a:ext cx="7715250" cy="8229600"/>
          </a:xfrm>
          <a:custGeom>
            <a:avLst/>
            <a:gdLst/>
            <a:ahLst/>
            <a:cxnLst/>
            <a:rect r="r" b="b" t="t" l="l"/>
            <a:pathLst>
              <a:path h="8229600" w="7715250">
                <a:moveTo>
                  <a:pt x="7715250" y="0"/>
                </a:moveTo>
                <a:lnTo>
                  <a:pt x="0" y="0"/>
                </a:lnTo>
                <a:lnTo>
                  <a:pt x="0" y="8229600"/>
                </a:lnTo>
                <a:lnTo>
                  <a:pt x="7715250" y="8229600"/>
                </a:lnTo>
                <a:lnTo>
                  <a:pt x="771525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854245" y="1015810"/>
            <a:ext cx="16816480" cy="8831091"/>
            <a:chOff x="0" y="0"/>
            <a:chExt cx="1885369" cy="99009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85369" cy="990092"/>
            </a:xfrm>
            <a:custGeom>
              <a:avLst/>
              <a:gdLst/>
              <a:ahLst/>
              <a:cxnLst/>
              <a:rect r="r" b="b" t="t" l="l"/>
              <a:pathLst>
                <a:path h="990092" w="1885369">
                  <a:moveTo>
                    <a:pt x="17955" y="0"/>
                  </a:moveTo>
                  <a:lnTo>
                    <a:pt x="1867415" y="0"/>
                  </a:lnTo>
                  <a:cubicBezTo>
                    <a:pt x="1872177" y="0"/>
                    <a:pt x="1876743" y="1892"/>
                    <a:pt x="1880111" y="5259"/>
                  </a:cubicBezTo>
                  <a:cubicBezTo>
                    <a:pt x="1883478" y="8626"/>
                    <a:pt x="1885369" y="13193"/>
                    <a:pt x="1885369" y="17955"/>
                  </a:cubicBezTo>
                  <a:lnTo>
                    <a:pt x="1885369" y="972138"/>
                  </a:lnTo>
                  <a:cubicBezTo>
                    <a:pt x="1885369" y="976900"/>
                    <a:pt x="1883478" y="981467"/>
                    <a:pt x="1880111" y="984834"/>
                  </a:cubicBezTo>
                  <a:cubicBezTo>
                    <a:pt x="1876743" y="988201"/>
                    <a:pt x="1872177" y="990092"/>
                    <a:pt x="1867415" y="990092"/>
                  </a:cubicBezTo>
                  <a:lnTo>
                    <a:pt x="17955" y="990092"/>
                  </a:lnTo>
                  <a:cubicBezTo>
                    <a:pt x="13193" y="990092"/>
                    <a:pt x="8626" y="988201"/>
                    <a:pt x="5259" y="984834"/>
                  </a:cubicBezTo>
                  <a:cubicBezTo>
                    <a:pt x="1892" y="981467"/>
                    <a:pt x="0" y="976900"/>
                    <a:pt x="0" y="972138"/>
                  </a:cubicBezTo>
                  <a:lnTo>
                    <a:pt x="0" y="17955"/>
                  </a:lnTo>
                  <a:cubicBezTo>
                    <a:pt x="0" y="13193"/>
                    <a:pt x="1892" y="8626"/>
                    <a:pt x="5259" y="5259"/>
                  </a:cubicBezTo>
                  <a:cubicBezTo>
                    <a:pt x="8626" y="1892"/>
                    <a:pt x="13193" y="0"/>
                    <a:pt x="17955" y="0"/>
                  </a:cubicBezTo>
                  <a:close/>
                </a:path>
              </a:pathLst>
            </a:custGeom>
            <a:solidFill>
              <a:srgbClr val="2D2828"/>
            </a:solidFill>
            <a:ln w="47625" cap="rnd">
              <a:solidFill>
                <a:srgbClr val="2D2828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885369" cy="1028192"/>
            </a:xfrm>
            <a:prstGeom prst="rect">
              <a:avLst/>
            </a:prstGeom>
          </p:spPr>
          <p:txBody>
            <a:bodyPr anchor="ctr" rtlCol="false" tIns="61875" lIns="61875" bIns="61875" rIns="61875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560281" y="538956"/>
            <a:ext cx="17293494" cy="9115059"/>
            <a:chOff x="0" y="0"/>
            <a:chExt cx="1938850" cy="102192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38850" cy="1021929"/>
            </a:xfrm>
            <a:custGeom>
              <a:avLst/>
              <a:gdLst/>
              <a:ahLst/>
              <a:cxnLst/>
              <a:rect r="r" b="b" t="t" l="l"/>
              <a:pathLst>
                <a:path h="1021929" w="1938850">
                  <a:moveTo>
                    <a:pt x="17459" y="0"/>
                  </a:moveTo>
                  <a:lnTo>
                    <a:pt x="1921390" y="0"/>
                  </a:lnTo>
                  <a:cubicBezTo>
                    <a:pt x="1926021" y="0"/>
                    <a:pt x="1930462" y="1839"/>
                    <a:pt x="1933736" y="5114"/>
                  </a:cubicBezTo>
                  <a:cubicBezTo>
                    <a:pt x="1937010" y="8388"/>
                    <a:pt x="1938850" y="12829"/>
                    <a:pt x="1938850" y="17459"/>
                  </a:cubicBezTo>
                  <a:lnTo>
                    <a:pt x="1938850" y="1004470"/>
                  </a:lnTo>
                  <a:cubicBezTo>
                    <a:pt x="1938850" y="1009100"/>
                    <a:pt x="1937010" y="1013541"/>
                    <a:pt x="1933736" y="1016816"/>
                  </a:cubicBezTo>
                  <a:cubicBezTo>
                    <a:pt x="1930462" y="1020090"/>
                    <a:pt x="1926021" y="1021929"/>
                    <a:pt x="1921390" y="1021929"/>
                  </a:cubicBezTo>
                  <a:lnTo>
                    <a:pt x="17459" y="1021929"/>
                  </a:lnTo>
                  <a:cubicBezTo>
                    <a:pt x="7817" y="1021929"/>
                    <a:pt x="0" y="1014112"/>
                    <a:pt x="0" y="1004470"/>
                  </a:cubicBezTo>
                  <a:lnTo>
                    <a:pt x="0" y="17459"/>
                  </a:lnTo>
                  <a:cubicBezTo>
                    <a:pt x="0" y="7817"/>
                    <a:pt x="7817" y="0"/>
                    <a:pt x="1745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2D2828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938850" cy="1060029"/>
            </a:xfrm>
            <a:prstGeom prst="rect">
              <a:avLst/>
            </a:prstGeom>
          </p:spPr>
          <p:txBody>
            <a:bodyPr anchor="ctr" rtlCol="false" tIns="61875" lIns="61875" bIns="61875" rIns="61875"/>
            <a:lstStyle/>
            <a:p>
              <a:pPr algn="ctr">
                <a:lnSpc>
                  <a:spcPts val="3575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260777" y="1015810"/>
            <a:ext cx="329975" cy="329975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3FC1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6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761714" y="1015810"/>
            <a:ext cx="329975" cy="329975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2A402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60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2262650" y="1015810"/>
            <a:ext cx="329975" cy="329975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C900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60"/>
                </a:lnSpc>
              </a:pPr>
            </a:p>
          </p:txBody>
        </p:sp>
      </p:grpSp>
      <p:sp>
        <p:nvSpPr>
          <p:cNvPr name="AutoShape 22" id="22"/>
          <p:cNvSpPr/>
          <p:nvPr/>
        </p:nvSpPr>
        <p:spPr>
          <a:xfrm>
            <a:off x="567522" y="1702697"/>
            <a:ext cx="1728625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3" id="23"/>
          <p:cNvSpPr txBox="true"/>
          <p:nvPr/>
        </p:nvSpPr>
        <p:spPr>
          <a:xfrm rot="0">
            <a:off x="8870187" y="540667"/>
            <a:ext cx="8389113" cy="1162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926"/>
              </a:lnSpc>
              <a:spcBef>
                <a:spcPct val="0"/>
              </a:spcBef>
            </a:pPr>
            <a:r>
              <a:rPr lang="en-US" b="true" sz="6375">
                <a:solidFill>
                  <a:srgbClr val="2D2828"/>
                </a:solidFill>
                <a:latin typeface="Poppins Bold"/>
                <a:ea typeface="Poppins Bold"/>
                <a:cs typeface="Poppins Bold"/>
                <a:sym typeface="Poppins Bold"/>
              </a:rPr>
              <a:t>Models Used</a:t>
            </a:r>
          </a:p>
        </p:txBody>
      </p:sp>
      <p:graphicFrame>
        <p:nvGraphicFramePr>
          <p:cNvPr name="Table 24" id="24"/>
          <p:cNvGraphicFramePr>
            <a:graphicFrameLocks noGrp="true"/>
          </p:cNvGraphicFramePr>
          <p:nvPr/>
        </p:nvGraphicFramePr>
        <p:xfrm>
          <a:off x="1263223" y="1798433"/>
          <a:ext cx="15998523" cy="7649860"/>
        </p:xfrm>
        <a:graphic>
          <a:graphicData uri="http://schemas.openxmlformats.org/drawingml/2006/table">
            <a:tbl>
              <a:tblPr/>
              <a:tblGrid>
                <a:gridCol w="3762170"/>
                <a:gridCol w="12236353"/>
              </a:tblGrid>
              <a:tr h="9792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TT Fors Bold"/>
                          <a:ea typeface="TT Fors Bold"/>
                          <a:cs typeface="TT Fors Bold"/>
                          <a:sym typeface="TT Fors Bold"/>
                        </a:rPr>
                        <a:t>Logistic Regression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88"/>
                        </a:lnSpc>
                        <a:defRPr/>
                      </a:pPr>
                      <a:r>
                        <a:rPr lang="en-US" sz="2400" spc="-163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 poi</a:t>
                      </a:r>
                      <a:r>
                        <a:rPr lang="en-US" sz="2400" spc="-163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nt system that weighs different features to make a yes/no decision.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92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TT Fors Bold"/>
                          <a:ea typeface="TT Fors Bold"/>
                          <a:cs typeface="TT Fors Bold"/>
                          <a:sym typeface="TT Fors Bold"/>
                        </a:rPr>
                        <a:t>Decision Tree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 fl</a:t>
                      </a:r>
                      <a:r>
                        <a:rPr lang="en-US" sz="2400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owchart of yes/no questions leading to a prediction.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92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TT Fors Bold"/>
                          <a:ea typeface="TT Fors Bold"/>
                          <a:cs typeface="TT Fors Bold"/>
                          <a:sym typeface="TT Fors Bold"/>
                        </a:rPr>
                        <a:t>Random Forest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Many de</a:t>
                      </a:r>
                      <a:r>
                        <a:rPr lang="en-US" sz="2400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cision trees voting together for better accuracy.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5607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TT Fors Bold"/>
                          <a:ea typeface="TT Fors Bold"/>
                          <a:cs typeface="TT Fors Bold"/>
                          <a:sym typeface="TT Fors Bold"/>
                        </a:rPr>
                        <a:t>KNearestNeighbors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Ju</a:t>
                      </a:r>
                      <a:r>
                        <a:rPr lang="en-US" sz="2400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dges a URL by the company it keeps.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9994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TT Fors Bold"/>
                          <a:ea typeface="TT Fors Bold"/>
                          <a:cs typeface="TT Fors Bold"/>
                          <a:sym typeface="TT Fors Bold"/>
                        </a:rPr>
                        <a:t>Neural Network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60"/>
                        </a:lnSpc>
                        <a:defRPr/>
                      </a:pPr>
                      <a:r>
                        <a:rPr lang="en-US" sz="2400" spc="7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Multi</a:t>
                      </a:r>
                      <a:r>
                        <a:rPr lang="en-US" sz="2400" spc="7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ple layers of artificial neurons learning patterns like a simplified brain.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92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TT Fors Bold"/>
                          <a:ea typeface="TT Fors Bold"/>
                          <a:cs typeface="TT Fors Bold"/>
                          <a:sym typeface="TT Fors Bold"/>
                        </a:rPr>
                        <a:t>Gradient Boosting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 </a:t>
                      </a:r>
                      <a:r>
                        <a:rPr lang="en-US" sz="2400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team of models where each new member fixes previous mistakes.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674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TT Fors Bold"/>
                          <a:ea typeface="TT Fors Bold"/>
                          <a:cs typeface="TT Fors Bold"/>
                          <a:sym typeface="TT Fors Bold"/>
                        </a:rPr>
                        <a:t>XGBoost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60"/>
                        </a:lnSpc>
                        <a:defRPr/>
                      </a:pPr>
                      <a:r>
                        <a:rPr lang="en-US" sz="2400" spc="-69">
                          <a:solidFill>
                            <a:srgbClr val="000000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 supercharged version of gradient boosting for faster, more accurate predictions.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DAGi8CkPIXM</dc:identifier>
  <dcterms:modified xsi:type="dcterms:W3CDTF">2011-08-01T06:04:30Z</dcterms:modified>
  <cp:revision>1</cp:revision>
  <dc:title>Phishing Websites</dc:title>
</cp:coreProperties>
</file>

<file path=docProps/thumbnail.jpeg>
</file>